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274" r:id="rId4"/>
    <p:sldId id="317" r:id="rId5"/>
    <p:sldId id="262" r:id="rId6"/>
    <p:sldId id="277" r:id="rId7"/>
    <p:sldId id="310" r:id="rId8"/>
    <p:sldId id="305" r:id="rId9"/>
    <p:sldId id="307" r:id="rId10"/>
    <p:sldId id="298" r:id="rId11"/>
    <p:sldId id="311" r:id="rId12"/>
    <p:sldId id="260" r:id="rId13"/>
    <p:sldId id="304" r:id="rId14"/>
    <p:sldId id="313" r:id="rId15"/>
    <p:sldId id="314" r:id="rId16"/>
    <p:sldId id="312" r:id="rId17"/>
    <p:sldId id="315" r:id="rId18"/>
    <p:sldId id="308" r:id="rId19"/>
    <p:sldId id="273"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10960-17F6-B7E0-6E3D-55280B5CE2C7}" name="Jon Goodwin" initials="JG" userId="tjA4BkHrPQ5Xz0sRcGvZOVIZO14jmU/IFzvoZw/Ocb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D187C-47E6-4F6C-A46E-CABBCA22C618}" v="9" dt="2024-04-11T17:56:34.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p:restoredTop sz="77746" autoAdjust="0"/>
  </p:normalViewPr>
  <p:slideViewPr>
    <p:cSldViewPr snapToGrid="0">
      <p:cViewPr varScale="1">
        <p:scale>
          <a:sx n="94" d="100"/>
          <a:sy n="94" d="100"/>
        </p:scale>
        <p:origin x="7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Dowdy" clId="Web-{5F1DB7CC-2639-499A-A17A-753A4841F2B4}"/>
    <pc:docChg chg="modSld">
      <pc:chgData name="Erin Dowdy" userId="" providerId="" clId="Web-{5F1DB7CC-2639-499A-A17A-753A4841F2B4}" dt="2024-04-10T17:10:00.894" v="7"/>
      <pc:docMkLst>
        <pc:docMk/>
      </pc:docMkLst>
      <pc:sldChg chg="modNotes">
        <pc:chgData name="Erin Dowdy" userId="" providerId="" clId="Web-{5F1DB7CC-2639-499A-A17A-753A4841F2B4}" dt="2024-04-10T17:09:53.691" v="4"/>
        <pc:sldMkLst>
          <pc:docMk/>
          <pc:sldMk cId="1855192768" sldId="273"/>
        </pc:sldMkLst>
      </pc:sldChg>
      <pc:sldChg chg="modNotes">
        <pc:chgData name="Erin Dowdy" userId="" providerId="" clId="Web-{5F1DB7CC-2639-499A-A17A-753A4841F2B4}" dt="2024-04-10T17:10:00.894" v="7"/>
        <pc:sldMkLst>
          <pc:docMk/>
          <pc:sldMk cId="3649727914" sldId="308"/>
        </pc:sldMkLst>
      </pc:sldChg>
    </pc:docChg>
  </pc:docChgLst>
  <pc:docChgLst>
    <pc:chgData name="Erin Dowdy" clId="Web-{0FA586F5-978B-40EB-B5AB-040F28CAD6BE}"/>
    <pc:docChg chg="addSld delSld modSld">
      <pc:chgData name="Erin Dowdy" userId="" providerId="" clId="Web-{0FA586F5-978B-40EB-B5AB-040F28CAD6BE}" dt="2024-04-04T23:29:47.519" v="456"/>
      <pc:docMkLst>
        <pc:docMk/>
      </pc:docMkLst>
      <pc:sldChg chg="delSp modSp">
        <pc:chgData name="Erin Dowdy" userId="" providerId="" clId="Web-{0FA586F5-978B-40EB-B5AB-040F28CAD6BE}" dt="2024-04-04T23:23:21.317" v="387" actId="1076"/>
        <pc:sldMkLst>
          <pc:docMk/>
          <pc:sldMk cId="1012914072" sldId="272"/>
        </pc:sldMkLst>
        <pc:spChg chg="del mod">
          <ac:chgData name="Erin Dowdy" userId="" providerId="" clId="Web-{0FA586F5-978B-40EB-B5AB-040F28CAD6BE}" dt="2024-04-04T23:23:11.160" v="386"/>
          <ac:spMkLst>
            <pc:docMk/>
            <pc:sldMk cId="1012914072" sldId="272"/>
            <ac:spMk id="14" creationId="{FF67E502-EF4D-5B7A-8466-167AA2C8B43E}"/>
          </ac:spMkLst>
        </pc:spChg>
        <pc:spChg chg="mod">
          <ac:chgData name="Erin Dowdy" userId="" providerId="" clId="Web-{0FA586F5-978B-40EB-B5AB-040F28CAD6BE}" dt="2024-04-04T23:22:15.018" v="357" actId="1076"/>
          <ac:spMkLst>
            <pc:docMk/>
            <pc:sldMk cId="1012914072" sldId="272"/>
            <ac:spMk id="18" creationId="{216DA933-E695-C68F-F2CE-54EDC56F2737}"/>
          </ac:spMkLst>
        </pc:spChg>
        <pc:spChg chg="mod">
          <ac:chgData name="Erin Dowdy" userId="" providerId="" clId="Web-{0FA586F5-978B-40EB-B5AB-040F28CAD6BE}" dt="2024-04-04T23:23:03.379" v="380" actId="20577"/>
          <ac:spMkLst>
            <pc:docMk/>
            <pc:sldMk cId="1012914072" sldId="272"/>
            <ac:spMk id="20" creationId="{C98F645F-0809-9405-6B04-DF5F4EEF6EE8}"/>
          </ac:spMkLst>
        </pc:spChg>
        <pc:spChg chg="mod">
          <ac:chgData name="Erin Dowdy" userId="" providerId="" clId="Web-{0FA586F5-978B-40EB-B5AB-040F28CAD6BE}" dt="2024-04-04T23:23:21.317" v="387" actId="1076"/>
          <ac:spMkLst>
            <pc:docMk/>
            <pc:sldMk cId="1012914072" sldId="272"/>
            <ac:spMk id="24" creationId="{3F5B5BDD-405E-7E80-96F8-25AD22EA7BAE}"/>
          </ac:spMkLst>
        </pc:spChg>
        <pc:spChg chg="del mod">
          <ac:chgData name="Erin Dowdy" userId="" providerId="" clId="Web-{0FA586F5-978B-40EB-B5AB-040F28CAD6BE}" dt="2024-04-04T23:23:06.566" v="383"/>
          <ac:spMkLst>
            <pc:docMk/>
            <pc:sldMk cId="1012914072" sldId="272"/>
            <ac:spMk id="28" creationId="{6560B33E-FFEF-91EC-9D9E-209518D0F0F0}"/>
          </ac:spMkLst>
        </pc:spChg>
      </pc:sldChg>
      <pc:sldChg chg="modSp modNotes">
        <pc:chgData name="Erin Dowdy" userId="" providerId="" clId="Web-{0FA586F5-978B-40EB-B5AB-040F28CAD6BE}" dt="2024-04-04T23:29:47.519" v="456"/>
        <pc:sldMkLst>
          <pc:docMk/>
          <pc:sldMk cId="1855192768" sldId="273"/>
        </pc:sldMkLst>
        <pc:spChg chg="mod">
          <ac:chgData name="Erin Dowdy" userId="" providerId="" clId="Web-{0FA586F5-978B-40EB-B5AB-040F28CAD6BE}" dt="2024-04-04T23:29:47.519" v="456"/>
          <ac:spMkLst>
            <pc:docMk/>
            <pc:sldMk cId="1855192768" sldId="273"/>
            <ac:spMk id="4" creationId="{5506DA94-5608-1B23-A2EB-44EE9D05793C}"/>
          </ac:spMkLst>
        </pc:spChg>
        <pc:spChg chg="mod">
          <ac:chgData name="Erin Dowdy" userId="" providerId="" clId="Web-{0FA586F5-978B-40EB-B5AB-040F28CAD6BE}" dt="2024-04-04T23:18:30.041" v="207" actId="20577"/>
          <ac:spMkLst>
            <pc:docMk/>
            <pc:sldMk cId="1855192768" sldId="273"/>
            <ac:spMk id="10" creationId="{91CEE82A-508E-2AC1-3EA1-0BB33887BC88}"/>
          </ac:spMkLst>
        </pc:spChg>
      </pc:sldChg>
      <pc:sldChg chg="modSp">
        <pc:chgData name="Erin Dowdy" userId="" providerId="" clId="Web-{0FA586F5-978B-40EB-B5AB-040F28CAD6BE}" dt="2024-04-04T23:29:28.049" v="455" actId="20577"/>
        <pc:sldMkLst>
          <pc:docMk/>
          <pc:sldMk cId="3649727914" sldId="308"/>
        </pc:sldMkLst>
        <pc:spChg chg="mod">
          <ac:chgData name="Erin Dowdy" userId="" providerId="" clId="Web-{0FA586F5-978B-40EB-B5AB-040F28CAD6BE}" dt="2024-04-04T23:12:28.418" v="5" actId="14100"/>
          <ac:spMkLst>
            <pc:docMk/>
            <pc:sldMk cId="3649727914" sldId="308"/>
            <ac:spMk id="2" creationId="{9D35D514-D727-B54C-9AFA-6A75B463DF84}"/>
          </ac:spMkLst>
        </pc:spChg>
        <pc:spChg chg="mod">
          <ac:chgData name="Erin Dowdy" userId="" providerId="" clId="Web-{0FA586F5-978B-40EB-B5AB-040F28CAD6BE}" dt="2024-04-04T23:29:28.049" v="455" actId="20577"/>
          <ac:spMkLst>
            <pc:docMk/>
            <pc:sldMk cId="3649727914" sldId="308"/>
            <ac:spMk id="3" creationId="{85D4013A-8678-0DDB-1FB0-12A152468396}"/>
          </ac:spMkLst>
        </pc:spChg>
      </pc:sldChg>
      <pc:sldChg chg="modNotes">
        <pc:chgData name="Erin Dowdy" userId="" providerId="" clId="Web-{0FA586F5-978B-40EB-B5AB-040F28CAD6BE}" dt="2024-04-04T23:26:10.261" v="411"/>
        <pc:sldMkLst>
          <pc:docMk/>
          <pc:sldMk cId="3032406290" sldId="315"/>
        </pc:sldMkLst>
      </pc:sldChg>
      <pc:sldChg chg="modSp add del replId">
        <pc:chgData name="Erin Dowdy" userId="" providerId="" clId="Web-{0FA586F5-978B-40EB-B5AB-040F28CAD6BE}" dt="2024-04-04T23:13:30.014" v="19"/>
        <pc:sldMkLst>
          <pc:docMk/>
          <pc:sldMk cId="1078747519" sldId="316"/>
        </pc:sldMkLst>
        <pc:spChg chg="mod">
          <ac:chgData name="Erin Dowdy" userId="" providerId="" clId="Web-{0FA586F5-978B-40EB-B5AB-040F28CAD6BE}" dt="2024-04-04T23:12:59.778" v="15" actId="1076"/>
          <ac:spMkLst>
            <pc:docMk/>
            <pc:sldMk cId="1078747519" sldId="316"/>
            <ac:spMk id="2" creationId="{E55B59C8-D900-1CF7-1AEA-BAFB0E235DBE}"/>
          </ac:spMkLst>
        </pc:spChg>
        <pc:spChg chg="mod">
          <ac:chgData name="Erin Dowdy" userId="" providerId="" clId="Web-{0FA586F5-978B-40EB-B5AB-040F28CAD6BE}" dt="2024-04-04T23:13:02.700" v="16" actId="1076"/>
          <ac:spMkLst>
            <pc:docMk/>
            <pc:sldMk cId="1078747519" sldId="316"/>
            <ac:spMk id="3" creationId="{656BCA15-4804-AA94-E19A-611A37C71EE5}"/>
          </ac:spMkLst>
        </pc:spChg>
      </pc:sldChg>
    </pc:docChg>
  </pc:docChgLst>
  <pc:docChgLst>
    <pc:chgData name="Erin Dowdy" clId="Web-{DA0D187C-47E6-4F6C-A46E-CABBCA22C618}"/>
    <pc:docChg chg="modSld">
      <pc:chgData name="Erin Dowdy" userId="" providerId="" clId="Web-{DA0D187C-47E6-4F6C-A46E-CABBCA22C618}" dt="2024-04-11T17:56:34.740" v="29" actId="1076"/>
      <pc:docMkLst>
        <pc:docMk/>
      </pc:docMkLst>
      <pc:sldChg chg="modSp modNotes">
        <pc:chgData name="Erin Dowdy" userId="" providerId="" clId="Web-{DA0D187C-47E6-4F6C-A46E-CABBCA22C618}" dt="2024-04-11T17:56:34.740" v="29" actId="1076"/>
        <pc:sldMkLst>
          <pc:docMk/>
          <pc:sldMk cId="1855192768" sldId="273"/>
        </pc:sldMkLst>
        <pc:spChg chg="mod">
          <ac:chgData name="Erin Dowdy" userId="" providerId="" clId="Web-{DA0D187C-47E6-4F6C-A46E-CABBCA22C618}" dt="2024-04-11T17:56:28.803" v="28" actId="1076"/>
          <ac:spMkLst>
            <pc:docMk/>
            <pc:sldMk cId="1855192768" sldId="273"/>
            <ac:spMk id="4" creationId="{5506DA94-5608-1B23-A2EB-44EE9D05793C}"/>
          </ac:spMkLst>
        </pc:spChg>
        <pc:spChg chg="mod">
          <ac:chgData name="Erin Dowdy" userId="" providerId="" clId="Web-{DA0D187C-47E6-4F6C-A46E-CABBCA22C618}" dt="2024-04-11T17:56:34.740" v="29" actId="1076"/>
          <ac:spMkLst>
            <pc:docMk/>
            <pc:sldMk cId="1855192768" sldId="273"/>
            <ac:spMk id="6" creationId="{04D2BDFF-7125-DE6E-45F6-D869A600180B}"/>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2E953-A8E2-4DF4-9A0D-B00A3AA387A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EA1B17A2-B2B8-4EA9-ACBA-69EA3AE47B0D}">
      <dgm:prSet phldrT="[Text]" phldr="0"/>
      <dgm:spPr/>
      <dgm:t>
        <a:bodyPr/>
        <a:lstStyle/>
        <a:p>
          <a:r>
            <a:rPr lang="en-US" dirty="0">
              <a:latin typeface="Calibri Light" panose="020F0302020204030204"/>
            </a:rPr>
            <a:t>Retention</a:t>
          </a:r>
          <a:endParaRPr lang="en-US" dirty="0"/>
        </a:p>
      </dgm:t>
    </dgm:pt>
    <dgm:pt modelId="{58C43966-FCA4-4ED9-B09E-8354C238F5BD}" type="parTrans" cxnId="{9F8C7427-B66F-4D1F-B5A4-4E54827EDD68}">
      <dgm:prSet/>
      <dgm:spPr/>
      <dgm:t>
        <a:bodyPr/>
        <a:lstStyle/>
        <a:p>
          <a:endParaRPr lang="en-US"/>
        </a:p>
      </dgm:t>
    </dgm:pt>
    <dgm:pt modelId="{71EBD5C1-1CE3-462C-ACE4-DE35D8870FAA}" type="sibTrans" cxnId="{9F8C7427-B66F-4D1F-B5A4-4E54827EDD68}">
      <dgm:prSet/>
      <dgm:spPr/>
      <dgm:t>
        <a:bodyPr/>
        <a:lstStyle/>
        <a:p>
          <a:endParaRPr lang="en-US"/>
        </a:p>
      </dgm:t>
    </dgm:pt>
    <dgm:pt modelId="{5298FB26-9551-4391-93F0-428EB55382D2}">
      <dgm:prSet phldrT="[Text]" phldr="0"/>
      <dgm:spPr/>
      <dgm:t>
        <a:bodyPr/>
        <a:lstStyle/>
        <a:p>
          <a:r>
            <a:rPr lang="en-US" dirty="0">
              <a:latin typeface="Calibri Light" panose="020F0302020204030204"/>
            </a:rPr>
            <a:t>Recruitment</a:t>
          </a:r>
          <a:endParaRPr lang="en-US" dirty="0"/>
        </a:p>
      </dgm:t>
    </dgm:pt>
    <dgm:pt modelId="{92CBE057-D3AB-49F9-965B-4B1EA5A2953E}" type="parTrans" cxnId="{D68E64EA-C288-4459-A3DE-DEA03B3BF9AC}">
      <dgm:prSet/>
      <dgm:spPr/>
      <dgm:t>
        <a:bodyPr/>
        <a:lstStyle/>
        <a:p>
          <a:endParaRPr lang="en-US"/>
        </a:p>
      </dgm:t>
    </dgm:pt>
    <dgm:pt modelId="{87DE1F5A-8C52-4064-ABEC-B471217A9E7A}" type="sibTrans" cxnId="{D68E64EA-C288-4459-A3DE-DEA03B3BF9AC}">
      <dgm:prSet/>
      <dgm:spPr/>
      <dgm:t>
        <a:bodyPr/>
        <a:lstStyle/>
        <a:p>
          <a:endParaRPr lang="en-US"/>
        </a:p>
      </dgm:t>
    </dgm:pt>
    <dgm:pt modelId="{F5948D54-8F09-4715-A80D-6EC7F4254894}" type="pres">
      <dgm:prSet presAssocID="{A8F2E953-A8E2-4DF4-9A0D-B00A3AA387AD}" presName="diagram" presStyleCnt="0">
        <dgm:presLayoutVars>
          <dgm:dir/>
          <dgm:resizeHandles val="exact"/>
        </dgm:presLayoutVars>
      </dgm:prSet>
      <dgm:spPr/>
    </dgm:pt>
    <dgm:pt modelId="{26D038E2-5ABB-4D34-B1E5-6E4DFC87C44E}" type="pres">
      <dgm:prSet presAssocID="{EA1B17A2-B2B8-4EA9-ACBA-69EA3AE47B0D}" presName="arrow" presStyleLbl="node1" presStyleIdx="0" presStyleCnt="2">
        <dgm:presLayoutVars>
          <dgm:bulletEnabled val="1"/>
        </dgm:presLayoutVars>
      </dgm:prSet>
      <dgm:spPr/>
    </dgm:pt>
    <dgm:pt modelId="{C751173B-0C46-40BB-B2F7-A7D3349DEB00}" type="pres">
      <dgm:prSet presAssocID="{5298FB26-9551-4391-93F0-428EB55382D2}" presName="arrow" presStyleLbl="node1" presStyleIdx="1" presStyleCnt="2">
        <dgm:presLayoutVars>
          <dgm:bulletEnabled val="1"/>
        </dgm:presLayoutVars>
      </dgm:prSet>
      <dgm:spPr/>
    </dgm:pt>
  </dgm:ptLst>
  <dgm:cxnLst>
    <dgm:cxn modelId="{9F8C7427-B66F-4D1F-B5A4-4E54827EDD68}" srcId="{A8F2E953-A8E2-4DF4-9A0D-B00A3AA387AD}" destId="{EA1B17A2-B2B8-4EA9-ACBA-69EA3AE47B0D}" srcOrd="0" destOrd="0" parTransId="{58C43966-FCA4-4ED9-B09E-8354C238F5BD}" sibTransId="{71EBD5C1-1CE3-462C-ACE4-DE35D8870FAA}"/>
    <dgm:cxn modelId="{CAB8052C-9F24-47DF-901F-3053288EA30E}" type="presOf" srcId="{EA1B17A2-B2B8-4EA9-ACBA-69EA3AE47B0D}" destId="{26D038E2-5ABB-4D34-B1E5-6E4DFC87C44E}" srcOrd="0" destOrd="0" presId="urn:microsoft.com/office/officeart/2005/8/layout/arrow5"/>
    <dgm:cxn modelId="{F9E78A5B-EA7B-45CA-B5D4-C219A336650E}" type="presOf" srcId="{5298FB26-9551-4391-93F0-428EB55382D2}" destId="{C751173B-0C46-40BB-B2F7-A7D3349DEB00}" srcOrd="0" destOrd="0" presId="urn:microsoft.com/office/officeart/2005/8/layout/arrow5"/>
    <dgm:cxn modelId="{E62B64E2-6781-40F5-A082-0C85DD9BBC89}" type="presOf" srcId="{A8F2E953-A8E2-4DF4-9A0D-B00A3AA387AD}" destId="{F5948D54-8F09-4715-A80D-6EC7F4254894}" srcOrd="0" destOrd="0" presId="urn:microsoft.com/office/officeart/2005/8/layout/arrow5"/>
    <dgm:cxn modelId="{D68E64EA-C288-4459-A3DE-DEA03B3BF9AC}" srcId="{A8F2E953-A8E2-4DF4-9A0D-B00A3AA387AD}" destId="{5298FB26-9551-4391-93F0-428EB55382D2}" srcOrd="1" destOrd="0" parTransId="{92CBE057-D3AB-49F9-965B-4B1EA5A2953E}" sibTransId="{87DE1F5A-8C52-4064-ABEC-B471217A9E7A}"/>
    <dgm:cxn modelId="{EE9A611E-ABA0-462E-AB67-8072B1253081}" type="presParOf" srcId="{F5948D54-8F09-4715-A80D-6EC7F4254894}" destId="{26D038E2-5ABB-4D34-B1E5-6E4DFC87C44E}" srcOrd="0" destOrd="0" presId="urn:microsoft.com/office/officeart/2005/8/layout/arrow5"/>
    <dgm:cxn modelId="{7E01AA59-8336-43C8-B8EF-B5ED776492A6}" type="presParOf" srcId="{F5948D54-8F09-4715-A80D-6EC7F4254894}" destId="{C751173B-0C46-40BB-B2F7-A7D3349DEB00}"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B53F65-2098-42D5-B2D4-E946B13DD4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8469AF-DEFD-4909-A53A-BB7E6AD8D215}">
      <dgm:prSet/>
      <dgm:spPr/>
      <dgm:t>
        <a:bodyPr/>
        <a:lstStyle/>
        <a:p>
          <a:pPr>
            <a:lnSpc>
              <a:spcPct val="100000"/>
            </a:lnSpc>
          </a:pPr>
          <a:r>
            <a:rPr lang="en-US" dirty="0">
              <a:latin typeface="Calibri Light" panose="020F0302020204030204"/>
            </a:rPr>
            <a:t>Competitive Compensation and Benefits</a:t>
          </a:r>
          <a:endParaRPr lang="en-US" dirty="0"/>
        </a:p>
      </dgm:t>
    </dgm:pt>
    <dgm:pt modelId="{C50D3C04-9BA2-4336-BE50-04B905F33134}" type="parTrans" cxnId="{C80FF28E-4A41-4CF8-837D-21EA6A51D2BF}">
      <dgm:prSet/>
      <dgm:spPr/>
      <dgm:t>
        <a:bodyPr/>
        <a:lstStyle/>
        <a:p>
          <a:endParaRPr lang="en-US"/>
        </a:p>
      </dgm:t>
    </dgm:pt>
    <dgm:pt modelId="{D39F1663-0989-474D-8A88-4B6EE2E1ABE1}" type="sibTrans" cxnId="{C80FF28E-4A41-4CF8-837D-21EA6A51D2BF}">
      <dgm:prSet/>
      <dgm:spPr/>
      <dgm:t>
        <a:bodyPr/>
        <a:lstStyle/>
        <a:p>
          <a:endParaRPr lang="en-US"/>
        </a:p>
      </dgm:t>
    </dgm:pt>
    <dgm:pt modelId="{ED031780-5C8A-4F10-81FF-61CDDCD800D1}">
      <dgm:prSet/>
      <dgm:spPr/>
      <dgm:t>
        <a:bodyPr/>
        <a:lstStyle/>
        <a:p>
          <a:pPr>
            <a:lnSpc>
              <a:spcPct val="100000"/>
            </a:lnSpc>
          </a:pPr>
          <a:r>
            <a:rPr lang="en-US" dirty="0">
              <a:latin typeface="Calibri Light" panose="020F0302020204030204"/>
            </a:rPr>
            <a:t>Opportunities for Professional Development</a:t>
          </a:r>
        </a:p>
      </dgm:t>
    </dgm:pt>
    <dgm:pt modelId="{1E17C744-15E3-4CF4-BAA7-965DE4878458}" type="parTrans" cxnId="{4804DCAF-88B4-4ECD-A724-292F5B95E1CB}">
      <dgm:prSet/>
      <dgm:spPr/>
      <dgm:t>
        <a:bodyPr/>
        <a:lstStyle/>
        <a:p>
          <a:endParaRPr lang="en-US"/>
        </a:p>
      </dgm:t>
    </dgm:pt>
    <dgm:pt modelId="{9AA70F61-62D4-4731-B7C7-9904F38B0577}" type="sibTrans" cxnId="{4804DCAF-88B4-4ECD-A724-292F5B95E1CB}">
      <dgm:prSet/>
      <dgm:spPr/>
      <dgm:t>
        <a:bodyPr/>
        <a:lstStyle/>
        <a:p>
          <a:endParaRPr lang="en-US"/>
        </a:p>
      </dgm:t>
    </dgm:pt>
    <dgm:pt modelId="{A4112523-376B-4ADE-8AD7-31A69527C11E}">
      <dgm:prSet/>
      <dgm:spPr/>
      <dgm:t>
        <a:bodyPr/>
        <a:lstStyle/>
        <a:p>
          <a:pPr>
            <a:lnSpc>
              <a:spcPct val="100000"/>
            </a:lnSpc>
          </a:pPr>
          <a:r>
            <a:rPr lang="en-US" dirty="0">
              <a:latin typeface="Calibri Light" panose="020F0302020204030204"/>
            </a:rPr>
            <a:t>Promote Work-Life Harmony</a:t>
          </a:r>
          <a:endParaRPr lang="en-US" dirty="0"/>
        </a:p>
      </dgm:t>
    </dgm:pt>
    <dgm:pt modelId="{D64DE434-45F6-4F9D-A0D9-FA7FFCB54A26}" type="parTrans" cxnId="{566E90DB-C4C3-4726-94C7-E8D3F516C20D}">
      <dgm:prSet/>
      <dgm:spPr/>
      <dgm:t>
        <a:bodyPr/>
        <a:lstStyle/>
        <a:p>
          <a:endParaRPr lang="en-US"/>
        </a:p>
      </dgm:t>
    </dgm:pt>
    <dgm:pt modelId="{A8B9D710-0BEF-49BB-81A3-D5EA819C32CA}" type="sibTrans" cxnId="{566E90DB-C4C3-4726-94C7-E8D3F516C20D}">
      <dgm:prSet/>
      <dgm:spPr/>
      <dgm:t>
        <a:bodyPr/>
        <a:lstStyle/>
        <a:p>
          <a:endParaRPr lang="en-US"/>
        </a:p>
      </dgm:t>
    </dgm:pt>
    <dgm:pt modelId="{6C445B43-AA1E-4F7A-9497-52651D6F2505}">
      <dgm:prSet phldr="0"/>
      <dgm:spPr/>
      <dgm:t>
        <a:bodyPr/>
        <a:lstStyle/>
        <a:p>
          <a:pPr>
            <a:lnSpc>
              <a:spcPct val="100000"/>
            </a:lnSpc>
          </a:pPr>
          <a:r>
            <a:rPr lang="en-US" dirty="0">
              <a:latin typeface="Calibri Light" panose="020F0302020204030204"/>
            </a:rPr>
            <a:t>Recognition &amp; Appreciation</a:t>
          </a:r>
          <a:endParaRPr lang="en-US" dirty="0"/>
        </a:p>
      </dgm:t>
    </dgm:pt>
    <dgm:pt modelId="{FCC696A9-2F13-4014-A387-A04BC5EF8906}" type="parTrans" cxnId="{93EEE57D-AC42-4384-B4A5-94895C490B19}">
      <dgm:prSet/>
      <dgm:spPr/>
      <dgm:t>
        <a:bodyPr/>
        <a:lstStyle/>
        <a:p>
          <a:endParaRPr lang="en-US"/>
        </a:p>
      </dgm:t>
    </dgm:pt>
    <dgm:pt modelId="{98266FB5-5034-4BDD-8935-16190A58843A}" type="sibTrans" cxnId="{93EEE57D-AC42-4384-B4A5-94895C490B19}">
      <dgm:prSet/>
      <dgm:spPr/>
      <dgm:t>
        <a:bodyPr/>
        <a:lstStyle/>
        <a:p>
          <a:endParaRPr lang="en-US"/>
        </a:p>
      </dgm:t>
    </dgm:pt>
    <dgm:pt modelId="{BFB3C78B-94CB-459D-9112-73BB327F3876}">
      <dgm:prSet/>
      <dgm:spPr/>
      <dgm:t>
        <a:bodyPr/>
        <a:lstStyle/>
        <a:p>
          <a:pPr>
            <a:lnSpc>
              <a:spcPct val="100000"/>
            </a:lnSpc>
          </a:pPr>
          <a:r>
            <a:rPr lang="en-US" dirty="0">
              <a:latin typeface="Calibri Light" panose="020F0302020204030204"/>
            </a:rPr>
            <a:t>Celebrate achievements</a:t>
          </a:r>
          <a:endParaRPr lang="en-US" dirty="0"/>
        </a:p>
      </dgm:t>
    </dgm:pt>
    <dgm:pt modelId="{29F07D05-C339-486E-AD6C-7377A06ECC06}" type="parTrans" cxnId="{36980505-7949-42AD-ACAE-E6274F29B4E7}">
      <dgm:prSet/>
      <dgm:spPr/>
      <dgm:t>
        <a:bodyPr/>
        <a:lstStyle/>
        <a:p>
          <a:endParaRPr lang="en-US"/>
        </a:p>
      </dgm:t>
    </dgm:pt>
    <dgm:pt modelId="{3B4FB139-EEC6-4779-B6AD-C8F2F3E88308}" type="sibTrans" cxnId="{36980505-7949-42AD-ACAE-E6274F29B4E7}">
      <dgm:prSet/>
      <dgm:spPr/>
      <dgm:t>
        <a:bodyPr/>
        <a:lstStyle/>
        <a:p>
          <a:endParaRPr lang="en-US"/>
        </a:p>
      </dgm:t>
    </dgm:pt>
    <dgm:pt modelId="{C910DD5C-0EE5-451B-BA8A-3A8E74693C94}">
      <dgm:prSet/>
      <dgm:spPr/>
      <dgm:t>
        <a:bodyPr/>
        <a:lstStyle/>
        <a:p>
          <a:pPr>
            <a:lnSpc>
              <a:spcPct val="100000"/>
            </a:lnSpc>
          </a:pPr>
          <a:r>
            <a:rPr lang="en-US" dirty="0">
              <a:latin typeface="Calibri Light" panose="020F0302020204030204"/>
            </a:rPr>
            <a:t>Create a Positive Work Environment </a:t>
          </a:r>
          <a:endParaRPr lang="en-US" dirty="0"/>
        </a:p>
      </dgm:t>
    </dgm:pt>
    <dgm:pt modelId="{5A350071-F5CA-4ED8-B367-11A65B19525C}" type="parTrans" cxnId="{7383C67C-810B-4577-B00D-CB5CB0EC9113}">
      <dgm:prSet/>
      <dgm:spPr/>
      <dgm:t>
        <a:bodyPr/>
        <a:lstStyle/>
        <a:p>
          <a:endParaRPr lang="en-US"/>
        </a:p>
      </dgm:t>
    </dgm:pt>
    <dgm:pt modelId="{FCDC41C0-2885-4457-97CC-D0F84B03FF15}" type="sibTrans" cxnId="{7383C67C-810B-4577-B00D-CB5CB0EC9113}">
      <dgm:prSet/>
      <dgm:spPr/>
      <dgm:t>
        <a:bodyPr/>
        <a:lstStyle/>
        <a:p>
          <a:endParaRPr lang="en-US"/>
        </a:p>
      </dgm:t>
    </dgm:pt>
    <dgm:pt modelId="{D380675F-B020-484D-A6CB-CB87AABC85D8}">
      <dgm:prSet/>
      <dgm:spPr/>
      <dgm:t>
        <a:bodyPr/>
        <a:lstStyle/>
        <a:p>
          <a:pPr>
            <a:lnSpc>
              <a:spcPct val="100000"/>
            </a:lnSpc>
          </a:pPr>
          <a:r>
            <a:rPr lang="en-US" dirty="0"/>
            <a:t>Feelings of support and belongingness</a:t>
          </a:r>
        </a:p>
      </dgm:t>
    </dgm:pt>
    <dgm:pt modelId="{E4C42DAF-2576-4DB0-AE78-0008281717AF}" type="parTrans" cxnId="{EA2300A5-4E91-4343-870A-2DCE71AC9CE6}">
      <dgm:prSet/>
      <dgm:spPr/>
      <dgm:t>
        <a:bodyPr/>
        <a:lstStyle/>
        <a:p>
          <a:endParaRPr lang="en-US"/>
        </a:p>
      </dgm:t>
    </dgm:pt>
    <dgm:pt modelId="{6463D25D-A484-4D2F-AE32-142EAFA6FDB0}" type="sibTrans" cxnId="{EA2300A5-4E91-4343-870A-2DCE71AC9CE6}">
      <dgm:prSet/>
      <dgm:spPr/>
      <dgm:t>
        <a:bodyPr/>
        <a:lstStyle/>
        <a:p>
          <a:endParaRPr lang="en-US"/>
        </a:p>
      </dgm:t>
    </dgm:pt>
    <dgm:pt modelId="{35DC35E0-F1A2-4F66-81FF-91D5735592DA}">
      <dgm:prSet phldr="0"/>
      <dgm:spPr/>
      <dgm:t>
        <a:bodyPr/>
        <a:lstStyle/>
        <a:p>
          <a:pPr rtl="0">
            <a:lnSpc>
              <a:spcPct val="100000"/>
            </a:lnSpc>
          </a:pPr>
          <a:r>
            <a:rPr lang="en-US" dirty="0">
              <a:latin typeface="Calibri Light" panose="020F0302020204030204"/>
            </a:rPr>
            <a:t>Workshops &amp; Conferences</a:t>
          </a:r>
        </a:p>
      </dgm:t>
    </dgm:pt>
    <dgm:pt modelId="{7A6B36C2-294B-4E5B-B1EB-649922881768}" type="parTrans" cxnId="{25DD8E5D-0B23-4A3E-BC2B-898DA528FF48}">
      <dgm:prSet/>
      <dgm:spPr/>
    </dgm:pt>
    <dgm:pt modelId="{31D50E76-6C8B-4F61-A580-416204DA21E7}" type="sibTrans" cxnId="{25DD8E5D-0B23-4A3E-BC2B-898DA528FF48}">
      <dgm:prSet/>
      <dgm:spPr/>
    </dgm:pt>
    <dgm:pt modelId="{FF600EAE-28A4-4AFE-92F5-F471C860CAEE}">
      <dgm:prSet phldr="0"/>
      <dgm:spPr/>
      <dgm:t>
        <a:bodyPr/>
        <a:lstStyle/>
        <a:p>
          <a:pPr>
            <a:lnSpc>
              <a:spcPct val="100000"/>
            </a:lnSpc>
          </a:pPr>
          <a:r>
            <a:rPr lang="en-US" dirty="0">
              <a:latin typeface="Calibri Light" panose="020F0302020204030204"/>
            </a:rPr>
            <a:t>Use Vacation Time</a:t>
          </a:r>
        </a:p>
      </dgm:t>
    </dgm:pt>
    <dgm:pt modelId="{102BE462-29F1-46D6-A7CA-FE9474A1D53F}" type="parTrans" cxnId="{557FCD4D-9F5D-44E0-BDEA-E67B38F5CCEB}">
      <dgm:prSet/>
      <dgm:spPr/>
    </dgm:pt>
    <dgm:pt modelId="{A5DE9F89-E39E-4B3D-A42E-1FD105E1DF88}" type="sibTrans" cxnId="{557FCD4D-9F5D-44E0-BDEA-E67B38F5CCEB}">
      <dgm:prSet/>
      <dgm:spPr/>
    </dgm:pt>
    <dgm:pt modelId="{101A7268-5B88-4C49-A1A5-82DD8B824BA8}">
      <dgm:prSet phldr="0"/>
      <dgm:spPr/>
      <dgm:t>
        <a:bodyPr/>
        <a:lstStyle/>
        <a:p>
          <a:pPr rtl="0">
            <a:lnSpc>
              <a:spcPct val="100000"/>
            </a:lnSpc>
          </a:pPr>
          <a:r>
            <a:rPr lang="en-US" dirty="0">
              <a:latin typeface="Calibri Light" panose="020F0302020204030204"/>
            </a:rPr>
            <a:t>PTO for PD</a:t>
          </a:r>
          <a:endParaRPr lang="en-US" dirty="0"/>
        </a:p>
      </dgm:t>
    </dgm:pt>
    <dgm:pt modelId="{2F804A51-3627-4CE6-9A75-14ABE296C2ED}" type="parTrans" cxnId="{718E58BB-DDBD-421D-9EE1-1AF2ED14EC2F}">
      <dgm:prSet/>
      <dgm:spPr/>
    </dgm:pt>
    <dgm:pt modelId="{F6925982-A349-4869-8072-100E531AD3E9}" type="sibTrans" cxnId="{718E58BB-DDBD-421D-9EE1-1AF2ED14EC2F}">
      <dgm:prSet/>
      <dgm:spPr/>
    </dgm:pt>
    <dgm:pt modelId="{85EDCD0E-F668-46F5-B7AD-A4F8BACE323F}">
      <dgm:prSet phldr="0"/>
      <dgm:spPr/>
      <dgm:t>
        <a:bodyPr/>
        <a:lstStyle/>
        <a:p>
          <a:pPr>
            <a:lnSpc>
              <a:spcPct val="100000"/>
            </a:lnSpc>
          </a:pPr>
          <a:r>
            <a:rPr lang="en-US" dirty="0">
              <a:latin typeface="Calibri Light" panose="020F0302020204030204"/>
            </a:rPr>
            <a:t>Help Managing Workload</a:t>
          </a:r>
        </a:p>
      </dgm:t>
    </dgm:pt>
    <dgm:pt modelId="{4457FC36-F488-457D-AB76-528B0E5F1FEF}" type="parTrans" cxnId="{3D8A0FDF-707E-4132-8937-4EEDBBE86CB5}">
      <dgm:prSet/>
      <dgm:spPr/>
    </dgm:pt>
    <dgm:pt modelId="{6B2ADDB2-B821-47FC-AC12-01FF7EA72B02}" type="sibTrans" cxnId="{3D8A0FDF-707E-4132-8937-4EEDBBE86CB5}">
      <dgm:prSet/>
      <dgm:spPr/>
    </dgm:pt>
    <dgm:pt modelId="{55259972-37DE-40A3-88D0-C6A7A58CD0D9}">
      <dgm:prSet phldr="0"/>
      <dgm:spPr/>
      <dgm:t>
        <a:bodyPr/>
        <a:lstStyle/>
        <a:p>
          <a:pPr>
            <a:lnSpc>
              <a:spcPct val="100000"/>
            </a:lnSpc>
          </a:pPr>
          <a:r>
            <a:rPr lang="en-US" dirty="0">
              <a:latin typeface="Calibri Light" panose="020F0302020204030204"/>
            </a:rPr>
            <a:t>Teamwork</a:t>
          </a:r>
        </a:p>
      </dgm:t>
    </dgm:pt>
    <dgm:pt modelId="{8AEB6147-102B-4FB5-A610-2BF2146DE5E3}" type="parTrans" cxnId="{ADB71138-773E-4A85-A0B6-B7EECCF5411B}">
      <dgm:prSet/>
      <dgm:spPr/>
    </dgm:pt>
    <dgm:pt modelId="{0D05C48D-E88D-4946-9FF3-E3BFB6B45E8E}" type="sibTrans" cxnId="{ADB71138-773E-4A85-A0B6-B7EECCF5411B}">
      <dgm:prSet/>
      <dgm:spPr/>
    </dgm:pt>
    <dgm:pt modelId="{20865E8B-7FEB-4AFC-8CD4-6246688C4B87}">
      <dgm:prSet phldr="0"/>
      <dgm:spPr/>
      <dgm:t>
        <a:bodyPr/>
        <a:lstStyle/>
        <a:p>
          <a:pPr>
            <a:lnSpc>
              <a:spcPct val="100000"/>
            </a:lnSpc>
          </a:pPr>
          <a:r>
            <a:rPr lang="en-US" dirty="0">
              <a:latin typeface="Calibri Light" panose="020F0302020204030204"/>
            </a:rPr>
            <a:t>Retention Bonus</a:t>
          </a:r>
        </a:p>
      </dgm:t>
    </dgm:pt>
    <dgm:pt modelId="{EF2370C5-57F3-40A2-803C-69ACE3F9748B}" type="parTrans" cxnId="{A57F6542-937A-4A81-BEBC-D98B7B7FDCC0}">
      <dgm:prSet/>
      <dgm:spPr/>
    </dgm:pt>
    <dgm:pt modelId="{E1DDB771-0EDF-4316-A895-AEA53C1A6D96}" type="sibTrans" cxnId="{A57F6542-937A-4A81-BEBC-D98B7B7FDCC0}">
      <dgm:prSet/>
      <dgm:spPr/>
    </dgm:pt>
    <dgm:pt modelId="{AA157B78-0C6B-4945-98A2-7CC7E82360BD}">
      <dgm:prSet phldr="0"/>
      <dgm:spPr/>
      <dgm:t>
        <a:bodyPr/>
        <a:lstStyle/>
        <a:p>
          <a:pPr>
            <a:lnSpc>
              <a:spcPct val="100000"/>
            </a:lnSpc>
          </a:pPr>
          <a:r>
            <a:rPr lang="en-US" dirty="0">
              <a:latin typeface="Calibri Light" panose="020F0302020204030204"/>
            </a:rPr>
            <a:t>Stipends for PD &amp; Supervisors</a:t>
          </a:r>
        </a:p>
      </dgm:t>
    </dgm:pt>
    <dgm:pt modelId="{1090A10A-E570-4FDD-BE8E-24CB5C59CEC0}" type="parTrans" cxnId="{D15DD5B0-3637-4171-99FE-DC6CCD964C2B}">
      <dgm:prSet/>
      <dgm:spPr/>
    </dgm:pt>
    <dgm:pt modelId="{3A6C0F58-54C5-4242-A46E-4B47B2BB9EF8}" type="sibTrans" cxnId="{D15DD5B0-3637-4171-99FE-DC6CCD964C2B}">
      <dgm:prSet/>
      <dgm:spPr/>
    </dgm:pt>
    <dgm:pt modelId="{759D7397-39AF-48A0-9B25-AD07340144AF}">
      <dgm:prSet phldr="0"/>
      <dgm:spPr/>
      <dgm:t>
        <a:bodyPr/>
        <a:lstStyle/>
        <a:p>
          <a:pPr>
            <a:lnSpc>
              <a:spcPct val="100000"/>
            </a:lnSpc>
          </a:pPr>
          <a:r>
            <a:rPr lang="en-US" dirty="0">
              <a:latin typeface="Calibri Light" panose="020F0302020204030204"/>
            </a:rPr>
            <a:t>Licensure/Credential Fees</a:t>
          </a:r>
        </a:p>
      </dgm:t>
    </dgm:pt>
    <dgm:pt modelId="{9FE463E9-50F5-4173-968E-0FBB8B983A28}" type="parTrans" cxnId="{C625E26D-38B0-4C24-94B3-87CF351423A4}">
      <dgm:prSet/>
      <dgm:spPr/>
    </dgm:pt>
    <dgm:pt modelId="{7BA05C10-53F8-4D7D-A813-C876E5580A74}" type="sibTrans" cxnId="{C625E26D-38B0-4C24-94B3-87CF351423A4}">
      <dgm:prSet/>
      <dgm:spPr/>
    </dgm:pt>
    <dgm:pt modelId="{4A665B0A-B1F1-4F43-B89D-DCB4E71020F9}">
      <dgm:prSet phldr="0"/>
      <dgm:spPr/>
      <dgm:t>
        <a:bodyPr/>
        <a:lstStyle/>
        <a:p>
          <a:pPr>
            <a:lnSpc>
              <a:spcPct val="100000"/>
            </a:lnSpc>
          </a:pPr>
          <a:r>
            <a:rPr lang="en-US" dirty="0">
              <a:latin typeface="Calibri Light" panose="020F0302020204030204"/>
            </a:rPr>
            <a:t>Loan Repayment</a:t>
          </a:r>
        </a:p>
      </dgm:t>
    </dgm:pt>
    <dgm:pt modelId="{102A5725-F2A4-47C2-AC1F-580AF2C4AEC4}" type="parTrans" cxnId="{CCAD9A47-B0EF-4326-BFC3-11E5B8766A21}">
      <dgm:prSet/>
      <dgm:spPr/>
    </dgm:pt>
    <dgm:pt modelId="{95BCBB38-8387-4742-8159-1B0C9CC063AD}" type="sibTrans" cxnId="{CCAD9A47-B0EF-4326-BFC3-11E5B8766A21}">
      <dgm:prSet/>
      <dgm:spPr/>
    </dgm:pt>
    <dgm:pt modelId="{0C65DCB7-B6B8-4EB4-9F8A-67E5E2827EDC}">
      <dgm:prSet phldr="0"/>
      <dgm:spPr/>
      <dgm:t>
        <a:bodyPr/>
        <a:lstStyle/>
        <a:p>
          <a:pPr rtl="0">
            <a:lnSpc>
              <a:spcPct val="100000"/>
            </a:lnSpc>
          </a:pPr>
          <a:r>
            <a:rPr lang="en-US" dirty="0">
              <a:latin typeface="Calibri Light" panose="020F0302020204030204"/>
            </a:rPr>
            <a:t>Childcare coverage/costs</a:t>
          </a:r>
        </a:p>
      </dgm:t>
    </dgm:pt>
    <dgm:pt modelId="{80EB4EFE-82C8-4DEB-A52C-6162867F3016}" type="parTrans" cxnId="{015F0CC1-F78B-4809-A3A0-E2BBF961BC12}">
      <dgm:prSet/>
      <dgm:spPr/>
    </dgm:pt>
    <dgm:pt modelId="{7D495E7E-9B83-494A-8F98-F70F54480C95}" type="sibTrans" cxnId="{015F0CC1-F78B-4809-A3A0-E2BBF961BC12}">
      <dgm:prSet/>
      <dgm:spPr/>
    </dgm:pt>
    <dgm:pt modelId="{58034845-1640-4D56-B91A-BB777DA2B0B5}" type="pres">
      <dgm:prSet presAssocID="{CFB53F65-2098-42D5-B2D4-E946B13DD441}" presName="root" presStyleCnt="0">
        <dgm:presLayoutVars>
          <dgm:dir/>
          <dgm:resizeHandles val="exact"/>
        </dgm:presLayoutVars>
      </dgm:prSet>
      <dgm:spPr/>
    </dgm:pt>
    <dgm:pt modelId="{D26B97E5-4E99-4C13-AF48-B9CA2672D2F4}" type="pres">
      <dgm:prSet presAssocID="{4D8469AF-DEFD-4909-A53A-BB7E6AD8D215}" presName="compNode" presStyleCnt="0"/>
      <dgm:spPr/>
    </dgm:pt>
    <dgm:pt modelId="{F3E6CBFC-E536-4F40-90E6-B4A9CCF52181}" type="pres">
      <dgm:prSet presAssocID="{4D8469AF-DEFD-4909-A53A-BB7E6AD8D215}" presName="bgRect" presStyleLbl="bgShp" presStyleIdx="0" presStyleCnt="5"/>
      <dgm:spPr/>
    </dgm:pt>
    <dgm:pt modelId="{0E22425F-2937-4718-9F2D-266025281E5B}" type="pres">
      <dgm:prSet presAssocID="{4D8469AF-DEFD-4909-A53A-BB7E6AD8D21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614E159A-4ED9-4256-94A2-D98B65B4F05D}" type="pres">
      <dgm:prSet presAssocID="{4D8469AF-DEFD-4909-A53A-BB7E6AD8D215}" presName="spaceRect" presStyleCnt="0"/>
      <dgm:spPr/>
    </dgm:pt>
    <dgm:pt modelId="{0EBCB7C0-92AD-487D-A596-D0C2FF1AA960}" type="pres">
      <dgm:prSet presAssocID="{4D8469AF-DEFD-4909-A53A-BB7E6AD8D215}" presName="parTx" presStyleLbl="revTx" presStyleIdx="0" presStyleCnt="10">
        <dgm:presLayoutVars>
          <dgm:chMax val="0"/>
          <dgm:chPref val="0"/>
        </dgm:presLayoutVars>
      </dgm:prSet>
      <dgm:spPr/>
    </dgm:pt>
    <dgm:pt modelId="{BADEE964-8498-4A22-8004-501F8DA07449}" type="pres">
      <dgm:prSet presAssocID="{4D8469AF-DEFD-4909-A53A-BB7E6AD8D215}" presName="desTx" presStyleLbl="revTx" presStyleIdx="1" presStyleCnt="10">
        <dgm:presLayoutVars/>
      </dgm:prSet>
      <dgm:spPr/>
    </dgm:pt>
    <dgm:pt modelId="{DEECF021-5849-4BF7-8666-B6DFCE229443}" type="pres">
      <dgm:prSet presAssocID="{D39F1663-0989-474D-8A88-4B6EE2E1ABE1}" presName="sibTrans" presStyleCnt="0"/>
      <dgm:spPr/>
    </dgm:pt>
    <dgm:pt modelId="{E0CA5E64-4933-44A8-8D3A-FD4DAF3B6C3A}" type="pres">
      <dgm:prSet presAssocID="{ED031780-5C8A-4F10-81FF-61CDDCD800D1}" presName="compNode" presStyleCnt="0"/>
      <dgm:spPr/>
    </dgm:pt>
    <dgm:pt modelId="{15C424A4-CBB6-4F5A-921E-D84F7AEC46AC}" type="pres">
      <dgm:prSet presAssocID="{ED031780-5C8A-4F10-81FF-61CDDCD800D1}" presName="bgRect" presStyleLbl="bgShp" presStyleIdx="1" presStyleCnt="5"/>
      <dgm:spPr/>
    </dgm:pt>
    <dgm:pt modelId="{7F1D7401-8C46-4BD2-AF4D-9AE1E9A5F56F}" type="pres">
      <dgm:prSet presAssocID="{ED031780-5C8A-4F10-81FF-61CDDCD800D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207C99C3-43E1-430F-8A89-CB891561247A}" type="pres">
      <dgm:prSet presAssocID="{ED031780-5C8A-4F10-81FF-61CDDCD800D1}" presName="spaceRect" presStyleCnt="0"/>
      <dgm:spPr/>
    </dgm:pt>
    <dgm:pt modelId="{E0CA0FCD-8A93-4E17-B13F-76AAAFB9B53D}" type="pres">
      <dgm:prSet presAssocID="{ED031780-5C8A-4F10-81FF-61CDDCD800D1}" presName="parTx" presStyleLbl="revTx" presStyleIdx="2" presStyleCnt="10">
        <dgm:presLayoutVars>
          <dgm:chMax val="0"/>
          <dgm:chPref val="0"/>
        </dgm:presLayoutVars>
      </dgm:prSet>
      <dgm:spPr/>
    </dgm:pt>
    <dgm:pt modelId="{7CDC84D1-53B5-47A6-AFE6-BF4E20F669E9}" type="pres">
      <dgm:prSet presAssocID="{ED031780-5C8A-4F10-81FF-61CDDCD800D1}" presName="desTx" presStyleLbl="revTx" presStyleIdx="3" presStyleCnt="10">
        <dgm:presLayoutVars/>
      </dgm:prSet>
      <dgm:spPr/>
    </dgm:pt>
    <dgm:pt modelId="{8BE0B523-FD56-49C7-91A9-046076A7124B}" type="pres">
      <dgm:prSet presAssocID="{9AA70F61-62D4-4731-B7C7-9904F38B0577}" presName="sibTrans" presStyleCnt="0"/>
      <dgm:spPr/>
    </dgm:pt>
    <dgm:pt modelId="{46626CE7-D0D7-4CA2-B6CD-F293E0B7BCAE}" type="pres">
      <dgm:prSet presAssocID="{A4112523-376B-4ADE-8AD7-31A69527C11E}" presName="compNode" presStyleCnt="0"/>
      <dgm:spPr/>
    </dgm:pt>
    <dgm:pt modelId="{1BDBC7C8-B0E6-4D66-9166-43D1685BF822}" type="pres">
      <dgm:prSet presAssocID="{A4112523-376B-4ADE-8AD7-31A69527C11E}" presName="bgRect" presStyleLbl="bgShp" presStyleIdx="2" presStyleCnt="5"/>
      <dgm:spPr/>
    </dgm:pt>
    <dgm:pt modelId="{C294D5F6-9C82-4F05-8048-D83D03C1E913}" type="pres">
      <dgm:prSet presAssocID="{A4112523-376B-4ADE-8AD7-31A69527C1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C21D2EE1-E41B-4403-A8F6-58A90354F0B0}" type="pres">
      <dgm:prSet presAssocID="{A4112523-376B-4ADE-8AD7-31A69527C11E}" presName="spaceRect" presStyleCnt="0"/>
      <dgm:spPr/>
    </dgm:pt>
    <dgm:pt modelId="{221ADD10-E677-441F-B6B0-D070BF5B54E6}" type="pres">
      <dgm:prSet presAssocID="{A4112523-376B-4ADE-8AD7-31A69527C11E}" presName="parTx" presStyleLbl="revTx" presStyleIdx="4" presStyleCnt="10">
        <dgm:presLayoutVars>
          <dgm:chMax val="0"/>
          <dgm:chPref val="0"/>
        </dgm:presLayoutVars>
      </dgm:prSet>
      <dgm:spPr/>
    </dgm:pt>
    <dgm:pt modelId="{DA7365DC-D2AD-495D-BDA3-DFAD4C244728}" type="pres">
      <dgm:prSet presAssocID="{A4112523-376B-4ADE-8AD7-31A69527C11E}" presName="desTx" presStyleLbl="revTx" presStyleIdx="5" presStyleCnt="10">
        <dgm:presLayoutVars/>
      </dgm:prSet>
      <dgm:spPr/>
    </dgm:pt>
    <dgm:pt modelId="{ABCCF58E-B721-4669-83A1-43F091194468}" type="pres">
      <dgm:prSet presAssocID="{A8B9D710-0BEF-49BB-81A3-D5EA819C32CA}" presName="sibTrans" presStyleCnt="0"/>
      <dgm:spPr/>
    </dgm:pt>
    <dgm:pt modelId="{D6CB0B66-9948-4A04-AF76-643CB9A069D4}" type="pres">
      <dgm:prSet presAssocID="{6C445B43-AA1E-4F7A-9497-52651D6F2505}" presName="compNode" presStyleCnt="0"/>
      <dgm:spPr/>
    </dgm:pt>
    <dgm:pt modelId="{A017FF30-1865-4383-8C81-41D3B968F81E}" type="pres">
      <dgm:prSet presAssocID="{6C445B43-AA1E-4F7A-9497-52651D6F2505}" presName="bgRect" presStyleLbl="bgShp" presStyleIdx="3" presStyleCnt="5"/>
      <dgm:spPr/>
    </dgm:pt>
    <dgm:pt modelId="{47A27E4B-31C2-4759-93E6-51ADA670FC50}" type="pres">
      <dgm:prSet presAssocID="{6C445B43-AA1E-4F7A-9497-52651D6F250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5FF5287A-68E3-4A49-84E7-1E02079B6411}" type="pres">
      <dgm:prSet presAssocID="{6C445B43-AA1E-4F7A-9497-52651D6F2505}" presName="spaceRect" presStyleCnt="0"/>
      <dgm:spPr/>
    </dgm:pt>
    <dgm:pt modelId="{DE02D7D4-D264-47A1-AB52-4B091EC61BA8}" type="pres">
      <dgm:prSet presAssocID="{6C445B43-AA1E-4F7A-9497-52651D6F2505}" presName="parTx" presStyleLbl="revTx" presStyleIdx="6" presStyleCnt="10">
        <dgm:presLayoutVars>
          <dgm:chMax val="0"/>
          <dgm:chPref val="0"/>
        </dgm:presLayoutVars>
      </dgm:prSet>
      <dgm:spPr/>
    </dgm:pt>
    <dgm:pt modelId="{C35A02C0-C27B-493D-8630-4136A0F235BB}" type="pres">
      <dgm:prSet presAssocID="{6C445B43-AA1E-4F7A-9497-52651D6F2505}" presName="desTx" presStyleLbl="revTx" presStyleIdx="7" presStyleCnt="10">
        <dgm:presLayoutVars/>
      </dgm:prSet>
      <dgm:spPr/>
    </dgm:pt>
    <dgm:pt modelId="{E0DFEFE8-C6B8-4E4A-BDF8-D16BD0BC869B}" type="pres">
      <dgm:prSet presAssocID="{98266FB5-5034-4BDD-8935-16190A58843A}" presName="sibTrans" presStyleCnt="0"/>
      <dgm:spPr/>
    </dgm:pt>
    <dgm:pt modelId="{9AA6EE1F-E45A-4D0D-A486-E59FB891A11F}" type="pres">
      <dgm:prSet presAssocID="{C910DD5C-0EE5-451B-BA8A-3A8E74693C94}" presName="compNode" presStyleCnt="0"/>
      <dgm:spPr/>
    </dgm:pt>
    <dgm:pt modelId="{CDF093DD-4023-4374-BBA7-8667446CDB12}" type="pres">
      <dgm:prSet presAssocID="{C910DD5C-0EE5-451B-BA8A-3A8E74693C94}" presName="bgRect" presStyleLbl="bgShp" presStyleIdx="4" presStyleCnt="5"/>
      <dgm:spPr/>
    </dgm:pt>
    <dgm:pt modelId="{285E1EE0-4424-4665-8492-B76F7EA42A95}" type="pres">
      <dgm:prSet presAssocID="{C910DD5C-0EE5-451B-BA8A-3A8E74693C9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60CF38DC-7D02-4F3B-BA3E-AA9118201D35}" type="pres">
      <dgm:prSet presAssocID="{C910DD5C-0EE5-451B-BA8A-3A8E74693C94}" presName="spaceRect" presStyleCnt="0"/>
      <dgm:spPr/>
    </dgm:pt>
    <dgm:pt modelId="{CB2C890E-1B82-4313-BBC5-3314CB726304}" type="pres">
      <dgm:prSet presAssocID="{C910DD5C-0EE5-451B-BA8A-3A8E74693C94}" presName="parTx" presStyleLbl="revTx" presStyleIdx="8" presStyleCnt="10">
        <dgm:presLayoutVars>
          <dgm:chMax val="0"/>
          <dgm:chPref val="0"/>
        </dgm:presLayoutVars>
      </dgm:prSet>
      <dgm:spPr/>
    </dgm:pt>
    <dgm:pt modelId="{2A8C0261-5EC1-4A86-BCE0-3F9214BAAA8E}" type="pres">
      <dgm:prSet presAssocID="{C910DD5C-0EE5-451B-BA8A-3A8E74693C94}" presName="desTx" presStyleLbl="revTx" presStyleIdx="9" presStyleCnt="10">
        <dgm:presLayoutVars/>
      </dgm:prSet>
      <dgm:spPr/>
    </dgm:pt>
  </dgm:ptLst>
  <dgm:cxnLst>
    <dgm:cxn modelId="{36980505-7949-42AD-ACAE-E6274F29B4E7}" srcId="{6C445B43-AA1E-4F7A-9497-52651D6F2505}" destId="{BFB3C78B-94CB-459D-9112-73BB327F3876}" srcOrd="0" destOrd="0" parTransId="{29F07D05-C339-486E-AD6C-7377A06ECC06}" sibTransId="{3B4FB139-EEC6-4779-B6AD-C8F2F3E88308}"/>
    <dgm:cxn modelId="{BAFF0914-1558-4E07-B359-F8BFFC5AE798}" type="presOf" srcId="{D380675F-B020-484D-A6CB-CB87AABC85D8}" destId="{2A8C0261-5EC1-4A86-BCE0-3F9214BAAA8E}" srcOrd="0" destOrd="0" presId="urn:microsoft.com/office/officeart/2018/2/layout/IconVerticalSolidList"/>
    <dgm:cxn modelId="{9E585121-21F6-43DE-A171-51234A06A524}" type="presOf" srcId="{20865E8B-7FEB-4AFC-8CD4-6246688C4B87}" destId="{BADEE964-8498-4A22-8004-501F8DA07449}" srcOrd="0" destOrd="0" presId="urn:microsoft.com/office/officeart/2018/2/layout/IconVerticalSolidList"/>
    <dgm:cxn modelId="{EB788328-A18F-48A1-904D-C8C9D2BE89D7}" type="presOf" srcId="{4D8469AF-DEFD-4909-A53A-BB7E6AD8D215}" destId="{0EBCB7C0-92AD-487D-A596-D0C2FF1AA960}" srcOrd="0" destOrd="0" presId="urn:microsoft.com/office/officeart/2018/2/layout/IconVerticalSolidList"/>
    <dgm:cxn modelId="{ADB71138-773E-4A85-A0B6-B7EECCF5411B}" srcId="{C910DD5C-0EE5-451B-BA8A-3A8E74693C94}" destId="{55259972-37DE-40A3-88D0-C6A7A58CD0D9}" srcOrd="1" destOrd="0" parTransId="{8AEB6147-102B-4FB5-A610-2BF2146DE5E3}" sibTransId="{0D05C48D-E88D-4946-9FF3-E3BFB6B45E8E}"/>
    <dgm:cxn modelId="{62893540-9832-4251-9425-35537DB45AD5}" type="presOf" srcId="{101A7268-5B88-4C49-A1A5-82DD8B824BA8}" destId="{7CDC84D1-53B5-47A6-AFE6-BF4E20F669E9}" srcOrd="0" destOrd="1" presId="urn:microsoft.com/office/officeart/2018/2/layout/IconVerticalSolidList"/>
    <dgm:cxn modelId="{A57F6542-937A-4A81-BEBC-D98B7B7FDCC0}" srcId="{4D8469AF-DEFD-4909-A53A-BB7E6AD8D215}" destId="{20865E8B-7FEB-4AFC-8CD4-6246688C4B87}" srcOrd="0" destOrd="0" parTransId="{EF2370C5-57F3-40A2-803C-69ACE3F9748B}" sibTransId="{E1DDB771-0EDF-4316-A895-AEA53C1A6D96}"/>
    <dgm:cxn modelId="{67258543-0A20-4EFA-A3FD-E8C470790DC8}" type="presOf" srcId="{A4112523-376B-4ADE-8AD7-31A69527C11E}" destId="{221ADD10-E677-441F-B6B0-D070BF5B54E6}" srcOrd="0" destOrd="0" presId="urn:microsoft.com/office/officeart/2018/2/layout/IconVerticalSolidList"/>
    <dgm:cxn modelId="{CCAD9A47-B0EF-4326-BFC3-11E5B8766A21}" srcId="{4D8469AF-DEFD-4909-A53A-BB7E6AD8D215}" destId="{4A665B0A-B1F1-4F43-B89D-DCB4E71020F9}" srcOrd="3" destOrd="0" parTransId="{102A5725-F2A4-47C2-AC1F-580AF2C4AEC4}" sibTransId="{95BCBB38-8387-4742-8159-1B0C9CC063AD}"/>
    <dgm:cxn modelId="{65D4A04C-00D5-40DD-B42E-CCFBE8B553B5}" type="presOf" srcId="{759D7397-39AF-48A0-9B25-AD07340144AF}" destId="{BADEE964-8498-4A22-8004-501F8DA07449}" srcOrd="0" destOrd="2" presId="urn:microsoft.com/office/officeart/2018/2/layout/IconVerticalSolidList"/>
    <dgm:cxn modelId="{557FCD4D-9F5D-44E0-BDEA-E67B38F5CCEB}" srcId="{A4112523-376B-4ADE-8AD7-31A69527C11E}" destId="{FF600EAE-28A4-4AFE-92F5-F471C860CAEE}" srcOrd="0" destOrd="0" parTransId="{102BE462-29F1-46D6-A7CA-FE9474A1D53F}" sibTransId="{A5DE9F89-E39E-4B3D-A42E-1FD105E1DF88}"/>
    <dgm:cxn modelId="{AB977A53-D674-448D-B8F9-882EBADFE9D1}" type="presOf" srcId="{ED031780-5C8A-4F10-81FF-61CDDCD800D1}" destId="{E0CA0FCD-8A93-4E17-B13F-76AAAFB9B53D}" srcOrd="0" destOrd="0" presId="urn:microsoft.com/office/officeart/2018/2/layout/IconVerticalSolidList"/>
    <dgm:cxn modelId="{25DD8E5D-0B23-4A3E-BC2B-898DA528FF48}" srcId="{ED031780-5C8A-4F10-81FF-61CDDCD800D1}" destId="{35DC35E0-F1A2-4F66-81FF-91D5735592DA}" srcOrd="0" destOrd="0" parTransId="{7A6B36C2-294B-4E5B-B1EB-649922881768}" sibTransId="{31D50E76-6C8B-4F61-A580-416204DA21E7}"/>
    <dgm:cxn modelId="{74F9136D-4BF4-45F6-908E-B4DB672FD687}" type="presOf" srcId="{85EDCD0E-F668-46F5-B7AD-A4F8BACE323F}" destId="{DA7365DC-D2AD-495D-BDA3-DFAD4C244728}" srcOrd="0" destOrd="1" presId="urn:microsoft.com/office/officeart/2018/2/layout/IconVerticalSolidList"/>
    <dgm:cxn modelId="{C625E26D-38B0-4C24-94B3-87CF351423A4}" srcId="{4D8469AF-DEFD-4909-A53A-BB7E6AD8D215}" destId="{759D7397-39AF-48A0-9B25-AD07340144AF}" srcOrd="2" destOrd="0" parTransId="{9FE463E9-50F5-4173-968E-0FBB8B983A28}" sibTransId="{7BA05C10-53F8-4D7D-A813-C876E5580A74}"/>
    <dgm:cxn modelId="{7383C67C-810B-4577-B00D-CB5CB0EC9113}" srcId="{CFB53F65-2098-42D5-B2D4-E946B13DD441}" destId="{C910DD5C-0EE5-451B-BA8A-3A8E74693C94}" srcOrd="4" destOrd="0" parTransId="{5A350071-F5CA-4ED8-B367-11A65B19525C}" sibTransId="{FCDC41C0-2885-4457-97CC-D0F84B03FF15}"/>
    <dgm:cxn modelId="{93EEE57D-AC42-4384-B4A5-94895C490B19}" srcId="{CFB53F65-2098-42D5-B2D4-E946B13DD441}" destId="{6C445B43-AA1E-4F7A-9497-52651D6F2505}" srcOrd="3" destOrd="0" parTransId="{FCC696A9-2F13-4014-A387-A04BC5EF8906}" sibTransId="{98266FB5-5034-4BDD-8935-16190A58843A}"/>
    <dgm:cxn modelId="{C80FF28E-4A41-4CF8-837D-21EA6A51D2BF}" srcId="{CFB53F65-2098-42D5-B2D4-E946B13DD441}" destId="{4D8469AF-DEFD-4909-A53A-BB7E6AD8D215}" srcOrd="0" destOrd="0" parTransId="{C50D3C04-9BA2-4336-BE50-04B905F33134}" sibTransId="{D39F1663-0989-474D-8A88-4B6EE2E1ABE1}"/>
    <dgm:cxn modelId="{4F543392-BE8F-47AA-B5F7-50DA24F66155}" type="presOf" srcId="{CFB53F65-2098-42D5-B2D4-E946B13DD441}" destId="{58034845-1640-4D56-B91A-BB777DA2B0B5}" srcOrd="0" destOrd="0" presId="urn:microsoft.com/office/officeart/2018/2/layout/IconVerticalSolidList"/>
    <dgm:cxn modelId="{5AFA7893-754C-4883-B0D9-71A9785B51C8}" type="presOf" srcId="{C910DD5C-0EE5-451B-BA8A-3A8E74693C94}" destId="{CB2C890E-1B82-4313-BBC5-3314CB726304}" srcOrd="0" destOrd="0" presId="urn:microsoft.com/office/officeart/2018/2/layout/IconVerticalSolidList"/>
    <dgm:cxn modelId="{96881BA4-5D04-4610-BA9E-C762113F73D5}" type="presOf" srcId="{6C445B43-AA1E-4F7A-9497-52651D6F2505}" destId="{DE02D7D4-D264-47A1-AB52-4B091EC61BA8}" srcOrd="0" destOrd="0" presId="urn:microsoft.com/office/officeart/2018/2/layout/IconVerticalSolidList"/>
    <dgm:cxn modelId="{EA2300A5-4E91-4343-870A-2DCE71AC9CE6}" srcId="{C910DD5C-0EE5-451B-BA8A-3A8E74693C94}" destId="{D380675F-B020-484D-A6CB-CB87AABC85D8}" srcOrd="0" destOrd="0" parTransId="{E4C42DAF-2576-4DB0-AE78-0008281717AF}" sibTransId="{6463D25D-A484-4D2F-AE32-142EAFA6FDB0}"/>
    <dgm:cxn modelId="{4804DCAF-88B4-4ECD-A724-292F5B95E1CB}" srcId="{CFB53F65-2098-42D5-B2D4-E946B13DD441}" destId="{ED031780-5C8A-4F10-81FF-61CDDCD800D1}" srcOrd="1" destOrd="0" parTransId="{1E17C744-15E3-4CF4-BAA7-965DE4878458}" sibTransId="{9AA70F61-62D4-4731-B7C7-9904F38B0577}"/>
    <dgm:cxn modelId="{D15DD5B0-3637-4171-99FE-DC6CCD964C2B}" srcId="{4D8469AF-DEFD-4909-A53A-BB7E6AD8D215}" destId="{AA157B78-0C6B-4945-98A2-7CC7E82360BD}" srcOrd="1" destOrd="0" parTransId="{1090A10A-E570-4FDD-BE8E-24CB5C59CEC0}" sibTransId="{3A6C0F58-54C5-4242-A46E-4B47B2BB9EF8}"/>
    <dgm:cxn modelId="{8D91EFB4-4DA2-40DC-BDB6-D9CAEABCE849}" type="presOf" srcId="{35DC35E0-F1A2-4F66-81FF-91D5735592DA}" destId="{7CDC84D1-53B5-47A6-AFE6-BF4E20F669E9}" srcOrd="0" destOrd="0" presId="urn:microsoft.com/office/officeart/2018/2/layout/IconVerticalSolidList"/>
    <dgm:cxn modelId="{D5660FB6-6936-4008-AD75-C1E2BB122837}" type="presOf" srcId="{AA157B78-0C6B-4945-98A2-7CC7E82360BD}" destId="{BADEE964-8498-4A22-8004-501F8DA07449}" srcOrd="0" destOrd="1" presId="urn:microsoft.com/office/officeart/2018/2/layout/IconVerticalSolidList"/>
    <dgm:cxn modelId="{718E58BB-DDBD-421D-9EE1-1AF2ED14EC2F}" srcId="{ED031780-5C8A-4F10-81FF-61CDDCD800D1}" destId="{101A7268-5B88-4C49-A1A5-82DD8B824BA8}" srcOrd="1" destOrd="0" parTransId="{2F804A51-3627-4CE6-9A75-14ABE296C2ED}" sibTransId="{F6925982-A349-4869-8072-100E531AD3E9}"/>
    <dgm:cxn modelId="{015F0CC1-F78B-4809-A3A0-E2BBF961BC12}" srcId="{A4112523-376B-4ADE-8AD7-31A69527C11E}" destId="{0C65DCB7-B6B8-4EB4-9F8A-67E5E2827EDC}" srcOrd="2" destOrd="0" parTransId="{80EB4EFE-82C8-4DEB-A52C-6162867F3016}" sibTransId="{7D495E7E-9B83-494A-8F98-F70F54480C95}"/>
    <dgm:cxn modelId="{8A4950C1-9B6F-4092-9F83-57478B3F1DE6}" type="presOf" srcId="{FF600EAE-28A4-4AFE-92F5-F471C860CAEE}" destId="{DA7365DC-D2AD-495D-BDA3-DFAD4C244728}" srcOrd="0" destOrd="0" presId="urn:microsoft.com/office/officeart/2018/2/layout/IconVerticalSolidList"/>
    <dgm:cxn modelId="{66E6BCC7-524F-4183-9DAF-FC3BBB7B7A70}" type="presOf" srcId="{4A665B0A-B1F1-4F43-B89D-DCB4E71020F9}" destId="{BADEE964-8498-4A22-8004-501F8DA07449}" srcOrd="0" destOrd="3" presId="urn:microsoft.com/office/officeart/2018/2/layout/IconVerticalSolidList"/>
    <dgm:cxn modelId="{F2E2FCD4-B407-4A45-A5D7-3CB22FA7441A}" type="presOf" srcId="{BFB3C78B-94CB-459D-9112-73BB327F3876}" destId="{C35A02C0-C27B-493D-8630-4136A0F235BB}" srcOrd="0" destOrd="0" presId="urn:microsoft.com/office/officeart/2018/2/layout/IconVerticalSolidList"/>
    <dgm:cxn modelId="{3DCF31D5-533D-40DD-B0E8-66407C65DF20}" type="presOf" srcId="{55259972-37DE-40A3-88D0-C6A7A58CD0D9}" destId="{2A8C0261-5EC1-4A86-BCE0-3F9214BAAA8E}" srcOrd="0" destOrd="1" presId="urn:microsoft.com/office/officeart/2018/2/layout/IconVerticalSolidList"/>
    <dgm:cxn modelId="{566E90DB-C4C3-4726-94C7-E8D3F516C20D}" srcId="{CFB53F65-2098-42D5-B2D4-E946B13DD441}" destId="{A4112523-376B-4ADE-8AD7-31A69527C11E}" srcOrd="2" destOrd="0" parTransId="{D64DE434-45F6-4F9D-A0D9-FA7FFCB54A26}" sibTransId="{A8B9D710-0BEF-49BB-81A3-D5EA819C32CA}"/>
    <dgm:cxn modelId="{3D8A0FDF-707E-4132-8937-4EEDBBE86CB5}" srcId="{A4112523-376B-4ADE-8AD7-31A69527C11E}" destId="{85EDCD0E-F668-46F5-B7AD-A4F8BACE323F}" srcOrd="1" destOrd="0" parTransId="{4457FC36-F488-457D-AB76-528B0E5F1FEF}" sibTransId="{6B2ADDB2-B821-47FC-AC12-01FF7EA72B02}"/>
    <dgm:cxn modelId="{ADB81FE9-40BB-40FF-89CA-66B2ED38BE8C}" type="presOf" srcId="{0C65DCB7-B6B8-4EB4-9F8A-67E5E2827EDC}" destId="{DA7365DC-D2AD-495D-BDA3-DFAD4C244728}" srcOrd="0" destOrd="2" presId="urn:microsoft.com/office/officeart/2018/2/layout/IconVerticalSolidList"/>
    <dgm:cxn modelId="{4B72F0DA-7600-4D20-B987-97866052E0C3}" type="presParOf" srcId="{58034845-1640-4D56-B91A-BB777DA2B0B5}" destId="{D26B97E5-4E99-4C13-AF48-B9CA2672D2F4}" srcOrd="0" destOrd="0" presId="urn:microsoft.com/office/officeart/2018/2/layout/IconVerticalSolidList"/>
    <dgm:cxn modelId="{0ED40F53-C078-446D-B6F3-3DC7B9E53D78}" type="presParOf" srcId="{D26B97E5-4E99-4C13-AF48-B9CA2672D2F4}" destId="{F3E6CBFC-E536-4F40-90E6-B4A9CCF52181}" srcOrd="0" destOrd="0" presId="urn:microsoft.com/office/officeart/2018/2/layout/IconVerticalSolidList"/>
    <dgm:cxn modelId="{6C0EE1B0-C945-4E29-B38C-FBE4AC74C696}" type="presParOf" srcId="{D26B97E5-4E99-4C13-AF48-B9CA2672D2F4}" destId="{0E22425F-2937-4718-9F2D-266025281E5B}" srcOrd="1" destOrd="0" presId="urn:microsoft.com/office/officeart/2018/2/layout/IconVerticalSolidList"/>
    <dgm:cxn modelId="{E9A38FB1-2A8B-4A81-B84E-0E9A2B9B45E9}" type="presParOf" srcId="{D26B97E5-4E99-4C13-AF48-B9CA2672D2F4}" destId="{614E159A-4ED9-4256-94A2-D98B65B4F05D}" srcOrd="2" destOrd="0" presId="urn:microsoft.com/office/officeart/2018/2/layout/IconVerticalSolidList"/>
    <dgm:cxn modelId="{535448BB-374A-44F4-9E44-B6AA43D503B6}" type="presParOf" srcId="{D26B97E5-4E99-4C13-AF48-B9CA2672D2F4}" destId="{0EBCB7C0-92AD-487D-A596-D0C2FF1AA960}" srcOrd="3" destOrd="0" presId="urn:microsoft.com/office/officeart/2018/2/layout/IconVerticalSolidList"/>
    <dgm:cxn modelId="{14737E02-F4F8-4F81-93A1-353FC34F0B84}" type="presParOf" srcId="{D26B97E5-4E99-4C13-AF48-B9CA2672D2F4}" destId="{BADEE964-8498-4A22-8004-501F8DA07449}" srcOrd="4" destOrd="0" presId="urn:microsoft.com/office/officeart/2018/2/layout/IconVerticalSolidList"/>
    <dgm:cxn modelId="{F1C1386C-88D6-475B-8568-8C030C44B88A}" type="presParOf" srcId="{58034845-1640-4D56-B91A-BB777DA2B0B5}" destId="{DEECF021-5849-4BF7-8666-B6DFCE229443}" srcOrd="1" destOrd="0" presId="urn:microsoft.com/office/officeart/2018/2/layout/IconVerticalSolidList"/>
    <dgm:cxn modelId="{ED985308-0D2A-4B28-923D-653E3C645325}" type="presParOf" srcId="{58034845-1640-4D56-B91A-BB777DA2B0B5}" destId="{E0CA5E64-4933-44A8-8D3A-FD4DAF3B6C3A}" srcOrd="2" destOrd="0" presId="urn:microsoft.com/office/officeart/2018/2/layout/IconVerticalSolidList"/>
    <dgm:cxn modelId="{A112E074-1299-4D4A-A7BF-6F75AB3168D7}" type="presParOf" srcId="{E0CA5E64-4933-44A8-8D3A-FD4DAF3B6C3A}" destId="{15C424A4-CBB6-4F5A-921E-D84F7AEC46AC}" srcOrd="0" destOrd="0" presId="urn:microsoft.com/office/officeart/2018/2/layout/IconVerticalSolidList"/>
    <dgm:cxn modelId="{3992D0EB-BE52-4EAB-819D-F4E40891E50A}" type="presParOf" srcId="{E0CA5E64-4933-44A8-8D3A-FD4DAF3B6C3A}" destId="{7F1D7401-8C46-4BD2-AF4D-9AE1E9A5F56F}" srcOrd="1" destOrd="0" presId="urn:microsoft.com/office/officeart/2018/2/layout/IconVerticalSolidList"/>
    <dgm:cxn modelId="{6498DCD9-F4FA-4EDB-8AE2-0AF00FE98F39}" type="presParOf" srcId="{E0CA5E64-4933-44A8-8D3A-FD4DAF3B6C3A}" destId="{207C99C3-43E1-430F-8A89-CB891561247A}" srcOrd="2" destOrd="0" presId="urn:microsoft.com/office/officeart/2018/2/layout/IconVerticalSolidList"/>
    <dgm:cxn modelId="{99CB40A2-DEF7-4593-96FF-0DC9962DC8EF}" type="presParOf" srcId="{E0CA5E64-4933-44A8-8D3A-FD4DAF3B6C3A}" destId="{E0CA0FCD-8A93-4E17-B13F-76AAAFB9B53D}" srcOrd="3" destOrd="0" presId="urn:microsoft.com/office/officeart/2018/2/layout/IconVerticalSolidList"/>
    <dgm:cxn modelId="{FD141FF3-80AD-456C-83BA-2811C585CB9B}" type="presParOf" srcId="{E0CA5E64-4933-44A8-8D3A-FD4DAF3B6C3A}" destId="{7CDC84D1-53B5-47A6-AFE6-BF4E20F669E9}" srcOrd="4" destOrd="0" presId="urn:microsoft.com/office/officeart/2018/2/layout/IconVerticalSolidList"/>
    <dgm:cxn modelId="{DDAF242B-656F-4933-AC9C-42E4061BDDFF}" type="presParOf" srcId="{58034845-1640-4D56-B91A-BB777DA2B0B5}" destId="{8BE0B523-FD56-49C7-91A9-046076A7124B}" srcOrd="3" destOrd="0" presId="urn:microsoft.com/office/officeart/2018/2/layout/IconVerticalSolidList"/>
    <dgm:cxn modelId="{E1E88F0E-055E-434F-86B4-E9F3607BDC9F}" type="presParOf" srcId="{58034845-1640-4D56-B91A-BB777DA2B0B5}" destId="{46626CE7-D0D7-4CA2-B6CD-F293E0B7BCAE}" srcOrd="4" destOrd="0" presId="urn:microsoft.com/office/officeart/2018/2/layout/IconVerticalSolidList"/>
    <dgm:cxn modelId="{D13D3A0E-1B2D-4ABB-ADCA-52AAC2A20D24}" type="presParOf" srcId="{46626CE7-D0D7-4CA2-B6CD-F293E0B7BCAE}" destId="{1BDBC7C8-B0E6-4D66-9166-43D1685BF822}" srcOrd="0" destOrd="0" presId="urn:microsoft.com/office/officeart/2018/2/layout/IconVerticalSolidList"/>
    <dgm:cxn modelId="{DF4B66B8-99E1-46B6-AF70-AC399EF4B1E3}" type="presParOf" srcId="{46626CE7-D0D7-4CA2-B6CD-F293E0B7BCAE}" destId="{C294D5F6-9C82-4F05-8048-D83D03C1E913}" srcOrd="1" destOrd="0" presId="urn:microsoft.com/office/officeart/2018/2/layout/IconVerticalSolidList"/>
    <dgm:cxn modelId="{2E5BF34A-371D-4E69-BE65-83C6E0E176DD}" type="presParOf" srcId="{46626CE7-D0D7-4CA2-B6CD-F293E0B7BCAE}" destId="{C21D2EE1-E41B-4403-A8F6-58A90354F0B0}" srcOrd="2" destOrd="0" presId="urn:microsoft.com/office/officeart/2018/2/layout/IconVerticalSolidList"/>
    <dgm:cxn modelId="{F1CCFD7A-694A-4B8C-80DD-EFC603A7A833}" type="presParOf" srcId="{46626CE7-D0D7-4CA2-B6CD-F293E0B7BCAE}" destId="{221ADD10-E677-441F-B6B0-D070BF5B54E6}" srcOrd="3" destOrd="0" presId="urn:microsoft.com/office/officeart/2018/2/layout/IconVerticalSolidList"/>
    <dgm:cxn modelId="{03273F45-35BC-4A07-9F92-7098A35B87E3}" type="presParOf" srcId="{46626CE7-D0D7-4CA2-B6CD-F293E0B7BCAE}" destId="{DA7365DC-D2AD-495D-BDA3-DFAD4C244728}" srcOrd="4" destOrd="0" presId="urn:microsoft.com/office/officeart/2018/2/layout/IconVerticalSolidList"/>
    <dgm:cxn modelId="{6CAEB341-226D-45AD-9D68-77C317225E0E}" type="presParOf" srcId="{58034845-1640-4D56-B91A-BB777DA2B0B5}" destId="{ABCCF58E-B721-4669-83A1-43F091194468}" srcOrd="5" destOrd="0" presId="urn:microsoft.com/office/officeart/2018/2/layout/IconVerticalSolidList"/>
    <dgm:cxn modelId="{A44EADB0-EB1E-4673-B41E-4611168747E0}" type="presParOf" srcId="{58034845-1640-4D56-B91A-BB777DA2B0B5}" destId="{D6CB0B66-9948-4A04-AF76-643CB9A069D4}" srcOrd="6" destOrd="0" presId="urn:microsoft.com/office/officeart/2018/2/layout/IconVerticalSolidList"/>
    <dgm:cxn modelId="{A41E7E4E-16E9-4CD9-A558-18AB3CE0EABB}" type="presParOf" srcId="{D6CB0B66-9948-4A04-AF76-643CB9A069D4}" destId="{A017FF30-1865-4383-8C81-41D3B968F81E}" srcOrd="0" destOrd="0" presId="urn:microsoft.com/office/officeart/2018/2/layout/IconVerticalSolidList"/>
    <dgm:cxn modelId="{71E61FB3-69F4-4BA8-ADDA-379A3EFC65E1}" type="presParOf" srcId="{D6CB0B66-9948-4A04-AF76-643CB9A069D4}" destId="{47A27E4B-31C2-4759-93E6-51ADA670FC50}" srcOrd="1" destOrd="0" presId="urn:microsoft.com/office/officeart/2018/2/layout/IconVerticalSolidList"/>
    <dgm:cxn modelId="{8689263A-85D2-49CE-87A4-510035D7C0AC}" type="presParOf" srcId="{D6CB0B66-9948-4A04-AF76-643CB9A069D4}" destId="{5FF5287A-68E3-4A49-84E7-1E02079B6411}" srcOrd="2" destOrd="0" presId="urn:microsoft.com/office/officeart/2018/2/layout/IconVerticalSolidList"/>
    <dgm:cxn modelId="{AD23A1C4-68E6-4797-B3E1-6429C24CD7F9}" type="presParOf" srcId="{D6CB0B66-9948-4A04-AF76-643CB9A069D4}" destId="{DE02D7D4-D264-47A1-AB52-4B091EC61BA8}" srcOrd="3" destOrd="0" presId="urn:microsoft.com/office/officeart/2018/2/layout/IconVerticalSolidList"/>
    <dgm:cxn modelId="{D732ED45-8AAF-4751-B797-90A416F7FB0F}" type="presParOf" srcId="{D6CB0B66-9948-4A04-AF76-643CB9A069D4}" destId="{C35A02C0-C27B-493D-8630-4136A0F235BB}" srcOrd="4" destOrd="0" presId="urn:microsoft.com/office/officeart/2018/2/layout/IconVerticalSolidList"/>
    <dgm:cxn modelId="{F112E098-7C64-46C7-A847-31DC58445EEE}" type="presParOf" srcId="{58034845-1640-4D56-B91A-BB777DA2B0B5}" destId="{E0DFEFE8-C6B8-4E4A-BDF8-D16BD0BC869B}" srcOrd="7" destOrd="0" presId="urn:microsoft.com/office/officeart/2018/2/layout/IconVerticalSolidList"/>
    <dgm:cxn modelId="{73643312-4525-4089-B83D-202F79437D84}" type="presParOf" srcId="{58034845-1640-4D56-B91A-BB777DA2B0B5}" destId="{9AA6EE1F-E45A-4D0D-A486-E59FB891A11F}" srcOrd="8" destOrd="0" presId="urn:microsoft.com/office/officeart/2018/2/layout/IconVerticalSolidList"/>
    <dgm:cxn modelId="{C13659D2-42F5-4210-AA70-9F771FECBFAD}" type="presParOf" srcId="{9AA6EE1F-E45A-4D0D-A486-E59FB891A11F}" destId="{CDF093DD-4023-4374-BBA7-8667446CDB12}" srcOrd="0" destOrd="0" presId="urn:microsoft.com/office/officeart/2018/2/layout/IconVerticalSolidList"/>
    <dgm:cxn modelId="{02ED6B37-3113-4C1F-A05E-81DFD1CE3C92}" type="presParOf" srcId="{9AA6EE1F-E45A-4D0D-A486-E59FB891A11F}" destId="{285E1EE0-4424-4665-8492-B76F7EA42A95}" srcOrd="1" destOrd="0" presId="urn:microsoft.com/office/officeart/2018/2/layout/IconVerticalSolidList"/>
    <dgm:cxn modelId="{69EC1C53-FAE9-4B2F-A08B-4A74CDD1EA31}" type="presParOf" srcId="{9AA6EE1F-E45A-4D0D-A486-E59FB891A11F}" destId="{60CF38DC-7D02-4F3B-BA3E-AA9118201D35}" srcOrd="2" destOrd="0" presId="urn:microsoft.com/office/officeart/2018/2/layout/IconVerticalSolidList"/>
    <dgm:cxn modelId="{2B060E47-0D5F-4F0A-B47C-4C53DD024899}" type="presParOf" srcId="{9AA6EE1F-E45A-4D0D-A486-E59FB891A11F}" destId="{CB2C890E-1B82-4313-BBC5-3314CB726304}" srcOrd="3" destOrd="0" presId="urn:microsoft.com/office/officeart/2018/2/layout/IconVerticalSolidList"/>
    <dgm:cxn modelId="{F9E49568-E560-4FC1-8FEC-94F1BBAC1D26}" type="presParOf" srcId="{9AA6EE1F-E45A-4D0D-A486-E59FB891A11F}" destId="{2A8C0261-5EC1-4A86-BCE0-3F9214BAAA8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B53F65-2098-42D5-B2D4-E946B13DD4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8469AF-DEFD-4909-A53A-BB7E6AD8D215}">
      <dgm:prSet/>
      <dgm:spPr/>
      <dgm:t>
        <a:bodyPr/>
        <a:lstStyle/>
        <a:p>
          <a:pPr>
            <a:lnSpc>
              <a:spcPct val="100000"/>
            </a:lnSpc>
          </a:pPr>
          <a:r>
            <a:rPr lang="en-US" dirty="0">
              <a:latin typeface="Calibri Light" panose="020F0302020204030204"/>
            </a:rPr>
            <a:t>Provide Feedback &amp; Set Realistic Expectations</a:t>
          </a:r>
          <a:endParaRPr lang="en-US" dirty="0"/>
        </a:p>
      </dgm:t>
    </dgm:pt>
    <dgm:pt modelId="{C50D3C04-9BA2-4336-BE50-04B905F33134}" type="parTrans" cxnId="{C80FF28E-4A41-4CF8-837D-21EA6A51D2BF}">
      <dgm:prSet/>
      <dgm:spPr/>
      <dgm:t>
        <a:bodyPr/>
        <a:lstStyle/>
        <a:p>
          <a:endParaRPr lang="en-US"/>
        </a:p>
      </dgm:t>
    </dgm:pt>
    <dgm:pt modelId="{D39F1663-0989-474D-8A88-4B6EE2E1ABE1}" type="sibTrans" cxnId="{C80FF28E-4A41-4CF8-837D-21EA6A51D2BF}">
      <dgm:prSet/>
      <dgm:spPr/>
      <dgm:t>
        <a:bodyPr/>
        <a:lstStyle/>
        <a:p>
          <a:endParaRPr lang="en-US"/>
        </a:p>
      </dgm:t>
    </dgm:pt>
    <dgm:pt modelId="{ED031780-5C8A-4F10-81FF-61CDDCD800D1}">
      <dgm:prSet/>
      <dgm:spPr/>
      <dgm:t>
        <a:bodyPr/>
        <a:lstStyle/>
        <a:p>
          <a:pPr>
            <a:lnSpc>
              <a:spcPct val="100000"/>
            </a:lnSpc>
          </a:pPr>
          <a:r>
            <a:rPr lang="en-US" dirty="0">
              <a:latin typeface="Calibri Light" panose="020F0302020204030204"/>
            </a:rPr>
            <a:t>Shared Decision Making</a:t>
          </a:r>
          <a:endParaRPr lang="en-US" dirty="0"/>
        </a:p>
      </dgm:t>
    </dgm:pt>
    <dgm:pt modelId="{1E17C744-15E3-4CF4-BAA7-965DE4878458}" type="parTrans" cxnId="{4804DCAF-88B4-4ECD-A724-292F5B95E1CB}">
      <dgm:prSet/>
      <dgm:spPr/>
      <dgm:t>
        <a:bodyPr/>
        <a:lstStyle/>
        <a:p>
          <a:endParaRPr lang="en-US"/>
        </a:p>
      </dgm:t>
    </dgm:pt>
    <dgm:pt modelId="{9AA70F61-62D4-4731-B7C7-9904F38B0577}" type="sibTrans" cxnId="{4804DCAF-88B4-4ECD-A724-292F5B95E1CB}">
      <dgm:prSet/>
      <dgm:spPr/>
      <dgm:t>
        <a:bodyPr/>
        <a:lstStyle/>
        <a:p>
          <a:endParaRPr lang="en-US"/>
        </a:p>
      </dgm:t>
    </dgm:pt>
    <dgm:pt modelId="{85EDCD0E-F668-46F5-B7AD-A4F8BACE323F}">
      <dgm:prSet phldr="0"/>
      <dgm:spPr/>
      <dgm:t>
        <a:bodyPr/>
        <a:lstStyle/>
        <a:p>
          <a:pPr>
            <a:lnSpc>
              <a:spcPct val="100000"/>
            </a:lnSpc>
          </a:pPr>
          <a:r>
            <a:rPr lang="en-US" dirty="0">
              <a:latin typeface="Calibri Light" panose="020F0302020204030204"/>
            </a:rPr>
            <a:t>Address Burnout</a:t>
          </a:r>
        </a:p>
      </dgm:t>
    </dgm:pt>
    <dgm:pt modelId="{4457FC36-F488-457D-AB76-528B0E5F1FEF}" type="parTrans" cxnId="{3D8A0FDF-707E-4132-8937-4EEDBBE86CB5}">
      <dgm:prSet/>
      <dgm:spPr/>
    </dgm:pt>
    <dgm:pt modelId="{6B2ADDB2-B821-47FC-AC12-01FF7EA72B02}" type="sibTrans" cxnId="{3D8A0FDF-707E-4132-8937-4EEDBBE86CB5}">
      <dgm:prSet/>
      <dgm:spPr/>
    </dgm:pt>
    <dgm:pt modelId="{3458EDE2-17C5-422A-8017-307E5B9A862A}">
      <dgm:prSet phldr="0"/>
      <dgm:spPr/>
      <dgm:t>
        <a:bodyPr/>
        <a:lstStyle/>
        <a:p>
          <a:pPr>
            <a:lnSpc>
              <a:spcPct val="100000"/>
            </a:lnSpc>
          </a:pPr>
          <a:r>
            <a:rPr lang="en-US" dirty="0">
              <a:latin typeface="Calibri Light" panose="020F0302020204030204"/>
            </a:rPr>
            <a:t>Provide Leadership Opportunities</a:t>
          </a:r>
        </a:p>
      </dgm:t>
    </dgm:pt>
    <dgm:pt modelId="{CECFB387-4CE3-467D-9026-345D462C6B40}" type="parTrans" cxnId="{B11B5007-72BB-47AA-9092-938C024679AF}">
      <dgm:prSet/>
      <dgm:spPr/>
    </dgm:pt>
    <dgm:pt modelId="{700616CC-371B-4336-B6AE-102402660CD0}" type="sibTrans" cxnId="{B11B5007-72BB-47AA-9092-938C024679AF}">
      <dgm:prSet/>
      <dgm:spPr/>
    </dgm:pt>
    <dgm:pt modelId="{DCA0B47D-D56D-44A4-A1AD-AF056A497D80}">
      <dgm:prSet phldr="0"/>
      <dgm:spPr/>
      <dgm:t>
        <a:bodyPr/>
        <a:lstStyle/>
        <a:p>
          <a:pPr>
            <a:lnSpc>
              <a:spcPct val="100000"/>
            </a:lnSpc>
          </a:pPr>
          <a:r>
            <a:rPr lang="en-US" dirty="0">
              <a:latin typeface="Calibri Light" panose="020F0302020204030204"/>
            </a:rPr>
            <a:t>Secondary Traumatic Stress</a:t>
          </a:r>
          <a:endParaRPr lang="en-US" dirty="0"/>
        </a:p>
      </dgm:t>
    </dgm:pt>
    <dgm:pt modelId="{7CB2202B-F3CA-408A-9C79-B5249882E456}" type="parTrans" cxnId="{3CABE2A1-BA7B-4E9B-8FE3-128ED19CCBE3}">
      <dgm:prSet/>
      <dgm:spPr/>
    </dgm:pt>
    <dgm:pt modelId="{DA054445-5CB9-41C8-AA6B-FB3A61D1CD16}" type="sibTrans" cxnId="{3CABE2A1-BA7B-4E9B-8FE3-128ED19CCBE3}">
      <dgm:prSet/>
      <dgm:spPr/>
    </dgm:pt>
    <dgm:pt modelId="{EAC6A12D-40A2-455D-A8E7-D6B8B131E044}">
      <dgm:prSet phldr="0"/>
      <dgm:spPr/>
      <dgm:t>
        <a:bodyPr/>
        <a:lstStyle/>
        <a:p>
          <a:pPr>
            <a:lnSpc>
              <a:spcPct val="100000"/>
            </a:lnSpc>
          </a:pPr>
          <a:r>
            <a:rPr lang="en-US" dirty="0">
              <a:latin typeface="Calibri Light" panose="020F0302020204030204"/>
            </a:rPr>
            <a:t>Self-Compassion &amp; Time to Debrief</a:t>
          </a:r>
        </a:p>
      </dgm:t>
    </dgm:pt>
    <dgm:pt modelId="{C5D146C3-B546-4744-BEA9-F6375C3C050D}" type="parTrans" cxnId="{D0A7BDDB-5FAE-4F2E-B204-C3C572AC01ED}">
      <dgm:prSet/>
      <dgm:spPr/>
    </dgm:pt>
    <dgm:pt modelId="{B4702C43-525F-427F-9319-46D6258CA48F}" type="sibTrans" cxnId="{D0A7BDDB-5FAE-4F2E-B204-C3C572AC01ED}">
      <dgm:prSet/>
      <dgm:spPr/>
    </dgm:pt>
    <dgm:pt modelId="{E18B064E-B53A-4B3E-BB0B-5FEC6A40FFB1}">
      <dgm:prSet phldr="0"/>
      <dgm:spPr/>
      <dgm:t>
        <a:bodyPr/>
        <a:lstStyle/>
        <a:p>
          <a:pPr>
            <a:lnSpc>
              <a:spcPct val="100000"/>
            </a:lnSpc>
          </a:pPr>
          <a:r>
            <a:rPr lang="en-US" dirty="0">
              <a:latin typeface="Calibri Light" panose="020F0302020204030204"/>
            </a:rPr>
            <a:t>Clinical Supervision</a:t>
          </a:r>
        </a:p>
      </dgm:t>
    </dgm:pt>
    <dgm:pt modelId="{6DD446B7-5EBB-4482-B381-B9434E911069}" type="parTrans" cxnId="{7D1CD412-4374-40E5-B214-B58301D9BA10}">
      <dgm:prSet/>
      <dgm:spPr/>
    </dgm:pt>
    <dgm:pt modelId="{BEE6E766-9A6C-42AA-A558-52135B4681F9}" type="sibTrans" cxnId="{7D1CD412-4374-40E5-B214-B58301D9BA10}">
      <dgm:prSet/>
      <dgm:spPr/>
    </dgm:pt>
    <dgm:pt modelId="{31E1A56D-D24E-43BC-9133-1127922436C5}">
      <dgm:prSet phldr="0"/>
      <dgm:spPr/>
      <dgm:t>
        <a:bodyPr/>
        <a:lstStyle/>
        <a:p>
          <a:pPr>
            <a:lnSpc>
              <a:spcPct val="100000"/>
            </a:lnSpc>
          </a:pPr>
          <a:r>
            <a:rPr lang="en-US" dirty="0">
              <a:latin typeface="Calibri Light" panose="020F0302020204030204"/>
            </a:rPr>
            <a:t>Peer Supervision Networks</a:t>
          </a:r>
        </a:p>
      </dgm:t>
    </dgm:pt>
    <dgm:pt modelId="{2A44FEE2-ED28-4985-A8C0-7ECE3DCF95F3}" type="parTrans" cxnId="{09930317-0984-49D5-953B-751B08CAFCB3}">
      <dgm:prSet/>
      <dgm:spPr/>
    </dgm:pt>
    <dgm:pt modelId="{32701EFB-37F3-4BD8-A591-BAE48518584C}" type="sibTrans" cxnId="{09930317-0984-49D5-953B-751B08CAFCB3}">
      <dgm:prSet/>
      <dgm:spPr/>
    </dgm:pt>
    <dgm:pt modelId="{772572B0-F3F1-42CD-B1BC-D2DC877111C6}">
      <dgm:prSet phldr="0"/>
      <dgm:spPr/>
      <dgm:t>
        <a:bodyPr/>
        <a:lstStyle/>
        <a:p>
          <a:pPr>
            <a:lnSpc>
              <a:spcPct val="100000"/>
            </a:lnSpc>
          </a:pPr>
          <a:r>
            <a:rPr lang="en-US" dirty="0">
              <a:latin typeface="Calibri Light" panose="020F0302020204030204"/>
            </a:rPr>
            <a:t>Connect with State/Prof Orgs</a:t>
          </a:r>
        </a:p>
      </dgm:t>
    </dgm:pt>
    <dgm:pt modelId="{756D6F9A-EF68-4708-A20C-0E5CC0D045BA}" type="parTrans" cxnId="{1622F5ED-D091-4B7C-B6D4-C36F89F09EE1}">
      <dgm:prSet/>
      <dgm:spPr/>
    </dgm:pt>
    <dgm:pt modelId="{FFBAF429-AF07-4367-854C-4D7972D0D9A6}" type="sibTrans" cxnId="{1622F5ED-D091-4B7C-B6D4-C36F89F09EE1}">
      <dgm:prSet/>
      <dgm:spPr/>
    </dgm:pt>
    <dgm:pt modelId="{61FEE79B-CAAC-4CEA-9A3A-DBA6DC8A579E}">
      <dgm:prSet phldr="0"/>
      <dgm:spPr/>
      <dgm:t>
        <a:bodyPr/>
        <a:lstStyle/>
        <a:p>
          <a:pPr>
            <a:lnSpc>
              <a:spcPct val="100000"/>
            </a:lnSpc>
          </a:pPr>
          <a:r>
            <a:rPr lang="en-US" dirty="0">
              <a:latin typeface="Calibri Light" panose="020F0302020204030204"/>
            </a:rPr>
            <a:t>Connect w Local Universities</a:t>
          </a:r>
        </a:p>
      </dgm:t>
    </dgm:pt>
    <dgm:pt modelId="{8B363E40-97C5-4B67-B0ED-239D4CEBAB68}" type="parTrans" cxnId="{C34547F7-4614-4457-AFC7-7B7A8A3FA819}">
      <dgm:prSet/>
      <dgm:spPr/>
    </dgm:pt>
    <dgm:pt modelId="{717BDAC5-BA5C-4BD8-9CB7-C025D119E4C6}" type="sibTrans" cxnId="{C34547F7-4614-4457-AFC7-7B7A8A3FA819}">
      <dgm:prSet/>
      <dgm:spPr/>
    </dgm:pt>
    <dgm:pt modelId="{2007D434-6A5B-4BD4-B977-94167234D90E}">
      <dgm:prSet phldr="0"/>
      <dgm:spPr/>
      <dgm:t>
        <a:bodyPr/>
        <a:lstStyle/>
        <a:p>
          <a:pPr>
            <a:lnSpc>
              <a:spcPct val="100000"/>
            </a:lnSpc>
          </a:pPr>
          <a:r>
            <a:rPr lang="en-US" dirty="0">
              <a:latin typeface="Calibri Light" panose="020F0302020204030204"/>
            </a:rPr>
            <a:t>Establish Mentorships</a:t>
          </a:r>
        </a:p>
      </dgm:t>
    </dgm:pt>
    <dgm:pt modelId="{5AA71A03-7FB6-462F-87D8-50D47CE743B8}" type="parTrans" cxnId="{DB514C4C-5755-4559-98B3-76B3F50613B0}">
      <dgm:prSet/>
      <dgm:spPr/>
    </dgm:pt>
    <dgm:pt modelId="{8B586D6B-1E36-4EEF-9D5D-52FBC87C16DB}" type="sibTrans" cxnId="{DB514C4C-5755-4559-98B3-76B3F50613B0}">
      <dgm:prSet/>
      <dgm:spPr/>
    </dgm:pt>
    <dgm:pt modelId="{E42ABA02-8B4A-42B0-BD78-D7B7ED3762BD}">
      <dgm:prSet phldr="0"/>
      <dgm:spPr/>
      <dgm:t>
        <a:bodyPr/>
        <a:lstStyle/>
        <a:p>
          <a:pPr>
            <a:lnSpc>
              <a:spcPct val="100000"/>
            </a:lnSpc>
          </a:pPr>
          <a:r>
            <a:rPr lang="en-US" dirty="0">
              <a:latin typeface="Calibri Light" panose="020F0302020204030204"/>
            </a:rPr>
            <a:t>Flexible Work Arrangements</a:t>
          </a:r>
        </a:p>
      </dgm:t>
    </dgm:pt>
    <dgm:pt modelId="{D3D5A448-B0C1-42EF-AF2A-1FAABEF9EFD9}" type="parTrans" cxnId="{CE7F8D83-13D9-4BD0-9AA5-CA1DB85AFCA6}">
      <dgm:prSet/>
      <dgm:spPr/>
    </dgm:pt>
    <dgm:pt modelId="{AFC52D97-F381-4967-95A6-17A3E7345A0A}" type="sibTrans" cxnId="{CE7F8D83-13D9-4BD0-9AA5-CA1DB85AFCA6}">
      <dgm:prSet/>
      <dgm:spPr/>
    </dgm:pt>
    <dgm:pt modelId="{35DE7FBA-1451-4067-B4E2-B99EA6405621}">
      <dgm:prSet phldr="0"/>
      <dgm:spPr/>
      <dgm:t>
        <a:bodyPr/>
        <a:lstStyle/>
        <a:p>
          <a:pPr>
            <a:lnSpc>
              <a:spcPct val="100000"/>
            </a:lnSpc>
          </a:pPr>
          <a:r>
            <a:rPr lang="en-US" dirty="0">
              <a:latin typeface="Calibri Light" panose="020F0302020204030204"/>
            </a:rPr>
            <a:t>Role Clarification &amp; Adjustments</a:t>
          </a:r>
        </a:p>
      </dgm:t>
    </dgm:pt>
    <dgm:pt modelId="{E52AFE92-83D1-405B-A769-B3678474A454}" type="parTrans" cxnId="{A5C93BCF-ACE6-47C7-B2EA-505372D4410C}">
      <dgm:prSet/>
      <dgm:spPr/>
    </dgm:pt>
    <dgm:pt modelId="{769A9C0F-0038-4348-BE9F-E9BACCAC0441}" type="sibTrans" cxnId="{A5C93BCF-ACE6-47C7-B2EA-505372D4410C}">
      <dgm:prSet/>
      <dgm:spPr/>
    </dgm:pt>
    <dgm:pt modelId="{1CE2A09A-F2BE-41E4-B823-E01B1E74EF4D}">
      <dgm:prSet phldr="0"/>
      <dgm:spPr/>
      <dgm:t>
        <a:bodyPr/>
        <a:lstStyle/>
        <a:p>
          <a:pPr rtl="0">
            <a:lnSpc>
              <a:spcPct val="100000"/>
            </a:lnSpc>
          </a:pPr>
          <a:r>
            <a:rPr lang="en-US" dirty="0">
              <a:latin typeface="Calibri Light" panose="020F0302020204030204"/>
            </a:rPr>
            <a:t>Wellness Programs</a:t>
          </a:r>
        </a:p>
      </dgm:t>
    </dgm:pt>
    <dgm:pt modelId="{ACFC960E-DD39-4749-B42D-51CF555BE645}" type="parTrans" cxnId="{192B6BC6-11A8-4E91-8C78-F7315B43A14D}">
      <dgm:prSet/>
      <dgm:spPr/>
    </dgm:pt>
    <dgm:pt modelId="{FB817D22-E6FE-4760-AAA0-301B0AE9D097}" type="sibTrans" cxnId="{192B6BC6-11A8-4E91-8C78-F7315B43A14D}">
      <dgm:prSet/>
      <dgm:spPr/>
    </dgm:pt>
    <dgm:pt modelId="{58034845-1640-4D56-B91A-BB777DA2B0B5}" type="pres">
      <dgm:prSet presAssocID="{CFB53F65-2098-42D5-B2D4-E946B13DD441}" presName="root" presStyleCnt="0">
        <dgm:presLayoutVars>
          <dgm:dir/>
          <dgm:resizeHandles val="exact"/>
        </dgm:presLayoutVars>
      </dgm:prSet>
      <dgm:spPr/>
    </dgm:pt>
    <dgm:pt modelId="{D26B97E5-4E99-4C13-AF48-B9CA2672D2F4}" type="pres">
      <dgm:prSet presAssocID="{4D8469AF-DEFD-4909-A53A-BB7E6AD8D215}" presName="compNode" presStyleCnt="0"/>
      <dgm:spPr/>
    </dgm:pt>
    <dgm:pt modelId="{F3E6CBFC-E536-4F40-90E6-B4A9CCF52181}" type="pres">
      <dgm:prSet presAssocID="{4D8469AF-DEFD-4909-A53A-BB7E6AD8D215}" presName="bgRect" presStyleLbl="bgShp" presStyleIdx="0" presStyleCnt="5"/>
      <dgm:spPr/>
    </dgm:pt>
    <dgm:pt modelId="{0E22425F-2937-4718-9F2D-266025281E5B}" type="pres">
      <dgm:prSet presAssocID="{4D8469AF-DEFD-4909-A53A-BB7E6AD8D21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614E159A-4ED9-4256-94A2-D98B65B4F05D}" type="pres">
      <dgm:prSet presAssocID="{4D8469AF-DEFD-4909-A53A-BB7E6AD8D215}" presName="spaceRect" presStyleCnt="0"/>
      <dgm:spPr/>
    </dgm:pt>
    <dgm:pt modelId="{0EBCB7C0-92AD-487D-A596-D0C2FF1AA960}" type="pres">
      <dgm:prSet presAssocID="{4D8469AF-DEFD-4909-A53A-BB7E6AD8D215}" presName="parTx" presStyleLbl="revTx" presStyleIdx="0" presStyleCnt="10">
        <dgm:presLayoutVars>
          <dgm:chMax val="0"/>
          <dgm:chPref val="0"/>
        </dgm:presLayoutVars>
      </dgm:prSet>
      <dgm:spPr/>
    </dgm:pt>
    <dgm:pt modelId="{ECD9571A-2F14-41BA-9F25-5DFB23CA18E2}" type="pres">
      <dgm:prSet presAssocID="{4D8469AF-DEFD-4909-A53A-BB7E6AD8D215}" presName="desTx" presStyleLbl="revTx" presStyleIdx="1" presStyleCnt="10">
        <dgm:presLayoutVars/>
      </dgm:prSet>
      <dgm:spPr/>
    </dgm:pt>
    <dgm:pt modelId="{DEECF021-5849-4BF7-8666-B6DFCE229443}" type="pres">
      <dgm:prSet presAssocID="{D39F1663-0989-474D-8A88-4B6EE2E1ABE1}" presName="sibTrans" presStyleCnt="0"/>
      <dgm:spPr/>
    </dgm:pt>
    <dgm:pt modelId="{46D550F4-4022-4A4B-B3A2-11688FF5DFD5}" type="pres">
      <dgm:prSet presAssocID="{3458EDE2-17C5-422A-8017-307E5B9A862A}" presName="compNode" presStyleCnt="0"/>
      <dgm:spPr/>
    </dgm:pt>
    <dgm:pt modelId="{98754A66-4F7C-4381-8BA8-3B5621B3C359}" type="pres">
      <dgm:prSet presAssocID="{3458EDE2-17C5-422A-8017-307E5B9A862A}" presName="bgRect" presStyleLbl="bgShp" presStyleIdx="1" presStyleCnt="5"/>
      <dgm:spPr/>
    </dgm:pt>
    <dgm:pt modelId="{C2B5EA8D-D3D3-4ED7-9F34-92ABB554B6EA}" type="pres">
      <dgm:prSet presAssocID="{3458EDE2-17C5-422A-8017-307E5B9A862A}" presName="iconRect" presStyleLbl="node1" presStyleIdx="1" presStyleCnt="5"/>
      <dgm:spPr/>
    </dgm:pt>
    <dgm:pt modelId="{C942815A-A603-4C93-90DA-AEB22CAAB85B}" type="pres">
      <dgm:prSet presAssocID="{3458EDE2-17C5-422A-8017-307E5B9A862A}" presName="spaceRect" presStyleCnt="0"/>
      <dgm:spPr/>
    </dgm:pt>
    <dgm:pt modelId="{F45C69B1-1F75-4C89-ADD9-A7E2EE5132CE}" type="pres">
      <dgm:prSet presAssocID="{3458EDE2-17C5-422A-8017-307E5B9A862A}" presName="parTx" presStyleLbl="revTx" presStyleIdx="2" presStyleCnt="10">
        <dgm:presLayoutVars>
          <dgm:chMax val="0"/>
          <dgm:chPref val="0"/>
        </dgm:presLayoutVars>
      </dgm:prSet>
      <dgm:spPr/>
    </dgm:pt>
    <dgm:pt modelId="{EEB6C257-6FCF-4EF6-B7C1-B739B553609A}" type="pres">
      <dgm:prSet presAssocID="{3458EDE2-17C5-422A-8017-307E5B9A862A}" presName="desTx" presStyleLbl="revTx" presStyleIdx="3" presStyleCnt="10">
        <dgm:presLayoutVars/>
      </dgm:prSet>
      <dgm:spPr/>
    </dgm:pt>
    <dgm:pt modelId="{2E15300D-49A0-4923-82BF-8E94B2BC90D4}" type="pres">
      <dgm:prSet presAssocID="{700616CC-371B-4336-B6AE-102402660CD0}" presName="sibTrans" presStyleCnt="0"/>
      <dgm:spPr/>
    </dgm:pt>
    <dgm:pt modelId="{E0CA5E64-4933-44A8-8D3A-FD4DAF3B6C3A}" type="pres">
      <dgm:prSet presAssocID="{ED031780-5C8A-4F10-81FF-61CDDCD800D1}" presName="compNode" presStyleCnt="0"/>
      <dgm:spPr/>
    </dgm:pt>
    <dgm:pt modelId="{15C424A4-CBB6-4F5A-921E-D84F7AEC46AC}" type="pres">
      <dgm:prSet presAssocID="{ED031780-5C8A-4F10-81FF-61CDDCD800D1}" presName="bgRect" presStyleLbl="bgShp" presStyleIdx="2" presStyleCnt="5"/>
      <dgm:spPr/>
    </dgm:pt>
    <dgm:pt modelId="{7F1D7401-8C46-4BD2-AF4D-9AE1E9A5F56F}" type="pres">
      <dgm:prSet presAssocID="{ED031780-5C8A-4F10-81FF-61CDDCD800D1}"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207C99C3-43E1-430F-8A89-CB891561247A}" type="pres">
      <dgm:prSet presAssocID="{ED031780-5C8A-4F10-81FF-61CDDCD800D1}" presName="spaceRect" presStyleCnt="0"/>
      <dgm:spPr/>
    </dgm:pt>
    <dgm:pt modelId="{E0CA0FCD-8A93-4E17-B13F-76AAAFB9B53D}" type="pres">
      <dgm:prSet presAssocID="{ED031780-5C8A-4F10-81FF-61CDDCD800D1}" presName="parTx" presStyleLbl="revTx" presStyleIdx="4" presStyleCnt="10">
        <dgm:presLayoutVars>
          <dgm:chMax val="0"/>
          <dgm:chPref val="0"/>
        </dgm:presLayoutVars>
      </dgm:prSet>
      <dgm:spPr/>
    </dgm:pt>
    <dgm:pt modelId="{F8EAB0B4-7F11-4814-99BA-F661A44E9082}" type="pres">
      <dgm:prSet presAssocID="{ED031780-5C8A-4F10-81FF-61CDDCD800D1}" presName="desTx" presStyleLbl="revTx" presStyleIdx="5" presStyleCnt="10">
        <dgm:presLayoutVars/>
      </dgm:prSet>
      <dgm:spPr/>
    </dgm:pt>
    <dgm:pt modelId="{8BE0B523-FD56-49C7-91A9-046076A7124B}" type="pres">
      <dgm:prSet presAssocID="{9AA70F61-62D4-4731-B7C7-9904F38B0577}" presName="sibTrans" presStyleCnt="0"/>
      <dgm:spPr/>
    </dgm:pt>
    <dgm:pt modelId="{43B4D917-C617-4CBA-8839-0DF9E580C343}" type="pres">
      <dgm:prSet presAssocID="{85EDCD0E-F668-46F5-B7AD-A4F8BACE323F}" presName="compNode" presStyleCnt="0"/>
      <dgm:spPr/>
    </dgm:pt>
    <dgm:pt modelId="{F789EE49-310D-4971-80A9-30E062F574FD}" type="pres">
      <dgm:prSet presAssocID="{85EDCD0E-F668-46F5-B7AD-A4F8BACE323F}" presName="bgRect" presStyleLbl="bgShp" presStyleIdx="3" presStyleCnt="5"/>
      <dgm:spPr/>
    </dgm:pt>
    <dgm:pt modelId="{53625A72-1960-4B2F-9CC8-0841622CF8FA}" type="pres">
      <dgm:prSet presAssocID="{85EDCD0E-F668-46F5-B7AD-A4F8BACE323F}" presName="iconRect" presStyleLbl="node1" presStyleIdx="3" presStyleCnt="5"/>
      <dgm:spPr/>
    </dgm:pt>
    <dgm:pt modelId="{66ABB09D-F447-4747-9372-A7FEE74593C6}" type="pres">
      <dgm:prSet presAssocID="{85EDCD0E-F668-46F5-B7AD-A4F8BACE323F}" presName="spaceRect" presStyleCnt="0"/>
      <dgm:spPr/>
    </dgm:pt>
    <dgm:pt modelId="{2B3CED73-8AC5-4080-80E2-D92390027E5F}" type="pres">
      <dgm:prSet presAssocID="{85EDCD0E-F668-46F5-B7AD-A4F8BACE323F}" presName="parTx" presStyleLbl="revTx" presStyleIdx="6" presStyleCnt="10">
        <dgm:presLayoutVars>
          <dgm:chMax val="0"/>
          <dgm:chPref val="0"/>
        </dgm:presLayoutVars>
      </dgm:prSet>
      <dgm:spPr/>
    </dgm:pt>
    <dgm:pt modelId="{45AE0078-5442-4726-8464-DD86E46D9D63}" type="pres">
      <dgm:prSet presAssocID="{85EDCD0E-F668-46F5-B7AD-A4F8BACE323F}" presName="desTx" presStyleLbl="revTx" presStyleIdx="7" presStyleCnt="10">
        <dgm:presLayoutVars/>
      </dgm:prSet>
      <dgm:spPr/>
    </dgm:pt>
    <dgm:pt modelId="{0161326C-5340-4729-84B7-A5FFA6B8B58D}" type="pres">
      <dgm:prSet presAssocID="{6B2ADDB2-B821-47FC-AC12-01FF7EA72B02}" presName="sibTrans" presStyleCnt="0"/>
      <dgm:spPr/>
    </dgm:pt>
    <dgm:pt modelId="{3EB9DC41-CCF7-46B3-B4C5-BD407A009FA1}" type="pres">
      <dgm:prSet presAssocID="{E18B064E-B53A-4B3E-BB0B-5FEC6A40FFB1}" presName="compNode" presStyleCnt="0"/>
      <dgm:spPr/>
    </dgm:pt>
    <dgm:pt modelId="{5FD22A3C-2C11-4A10-AF1B-BEE43E8E2EA4}" type="pres">
      <dgm:prSet presAssocID="{E18B064E-B53A-4B3E-BB0B-5FEC6A40FFB1}" presName="bgRect" presStyleLbl="bgShp" presStyleIdx="4" presStyleCnt="5"/>
      <dgm:spPr/>
    </dgm:pt>
    <dgm:pt modelId="{368716AC-43E5-43C2-9F17-B935CC7F4B24}" type="pres">
      <dgm:prSet presAssocID="{E18B064E-B53A-4B3E-BB0B-5FEC6A40FFB1}" presName="iconRect" presStyleLbl="node1" presStyleIdx="4" presStyleCnt="5"/>
      <dgm:spPr/>
    </dgm:pt>
    <dgm:pt modelId="{11931E0B-0E7C-4406-BFBF-6C692AEEECF1}" type="pres">
      <dgm:prSet presAssocID="{E18B064E-B53A-4B3E-BB0B-5FEC6A40FFB1}" presName="spaceRect" presStyleCnt="0"/>
      <dgm:spPr/>
    </dgm:pt>
    <dgm:pt modelId="{7DC14620-518B-4B90-90B0-02D2A84C633B}" type="pres">
      <dgm:prSet presAssocID="{E18B064E-B53A-4B3E-BB0B-5FEC6A40FFB1}" presName="parTx" presStyleLbl="revTx" presStyleIdx="8" presStyleCnt="10">
        <dgm:presLayoutVars>
          <dgm:chMax val="0"/>
          <dgm:chPref val="0"/>
        </dgm:presLayoutVars>
      </dgm:prSet>
      <dgm:spPr/>
    </dgm:pt>
    <dgm:pt modelId="{8E33506E-BF79-4A1D-BA2B-CDDA2960E89E}" type="pres">
      <dgm:prSet presAssocID="{E18B064E-B53A-4B3E-BB0B-5FEC6A40FFB1}" presName="desTx" presStyleLbl="revTx" presStyleIdx="9" presStyleCnt="10">
        <dgm:presLayoutVars/>
      </dgm:prSet>
      <dgm:spPr/>
    </dgm:pt>
  </dgm:ptLst>
  <dgm:cxnLst>
    <dgm:cxn modelId="{65E1C704-6B7A-44B4-8CB1-3916601C289E}" type="presOf" srcId="{E18B064E-B53A-4B3E-BB0B-5FEC6A40FFB1}" destId="{7DC14620-518B-4B90-90B0-02D2A84C633B}" srcOrd="0" destOrd="0" presId="urn:microsoft.com/office/officeart/2018/2/layout/IconVerticalSolidList"/>
    <dgm:cxn modelId="{B11B5007-72BB-47AA-9092-938C024679AF}" srcId="{CFB53F65-2098-42D5-B2D4-E946B13DD441}" destId="{3458EDE2-17C5-422A-8017-307E5B9A862A}" srcOrd="1" destOrd="0" parTransId="{CECFB387-4CE3-467D-9026-345D462C6B40}" sibTransId="{700616CC-371B-4336-B6AE-102402660CD0}"/>
    <dgm:cxn modelId="{E83EF80A-2922-4A94-95F7-07DB51D10925}" type="presOf" srcId="{EAC6A12D-40A2-455D-A8E7-D6B8B131E044}" destId="{45AE0078-5442-4726-8464-DD86E46D9D63}" srcOrd="0" destOrd="1" presId="urn:microsoft.com/office/officeart/2018/2/layout/IconVerticalSolidList"/>
    <dgm:cxn modelId="{7D1CD412-4374-40E5-B214-B58301D9BA10}" srcId="{CFB53F65-2098-42D5-B2D4-E946B13DD441}" destId="{E18B064E-B53A-4B3E-BB0B-5FEC6A40FFB1}" srcOrd="4" destOrd="0" parTransId="{6DD446B7-5EBB-4482-B381-B9434E911069}" sibTransId="{BEE6E766-9A6C-42AA-A558-52135B4681F9}"/>
    <dgm:cxn modelId="{09930317-0984-49D5-953B-751B08CAFCB3}" srcId="{E18B064E-B53A-4B3E-BB0B-5FEC6A40FFB1}" destId="{31E1A56D-D24E-43BC-9133-1127922436C5}" srcOrd="0" destOrd="0" parTransId="{2A44FEE2-ED28-4985-A8C0-7ECE3DCF95F3}" sibTransId="{32701EFB-37F3-4BD8-A591-BAE48518584C}"/>
    <dgm:cxn modelId="{031A0830-26E9-4674-893D-2BAB08781C98}" type="presOf" srcId="{ED031780-5C8A-4F10-81FF-61CDDCD800D1}" destId="{E0CA0FCD-8A93-4E17-B13F-76AAAFB9B53D}" srcOrd="0" destOrd="0" presId="urn:microsoft.com/office/officeart/2018/2/layout/IconVerticalSolidList"/>
    <dgm:cxn modelId="{F0EB7430-4EA2-4AE7-9DF1-B17CBB210A5A}" type="presOf" srcId="{31E1A56D-D24E-43BC-9133-1127922436C5}" destId="{8E33506E-BF79-4A1D-BA2B-CDDA2960E89E}" srcOrd="0" destOrd="0" presId="urn:microsoft.com/office/officeart/2018/2/layout/IconVerticalSolidList"/>
    <dgm:cxn modelId="{DB514C4C-5755-4559-98B3-76B3F50613B0}" srcId="{3458EDE2-17C5-422A-8017-307E5B9A862A}" destId="{2007D434-6A5B-4BD4-B977-94167234D90E}" srcOrd="0" destOrd="0" parTransId="{5AA71A03-7FB6-462F-87D8-50D47CE743B8}" sibTransId="{8B586D6B-1E36-4EEF-9D5D-52FBC87C16DB}"/>
    <dgm:cxn modelId="{CE7F8D83-13D9-4BD0-9AA5-CA1DB85AFCA6}" srcId="{4D8469AF-DEFD-4909-A53A-BB7E6AD8D215}" destId="{E42ABA02-8B4A-42B0-BD78-D7B7ED3762BD}" srcOrd="0" destOrd="0" parTransId="{D3D5A448-B0C1-42EF-AF2A-1FAABEF9EFD9}" sibTransId="{AFC52D97-F381-4967-95A6-17A3E7345A0A}"/>
    <dgm:cxn modelId="{A259308E-9E35-40BD-90C0-C36E5EB3F38E}" type="presOf" srcId="{772572B0-F3F1-42CD-B1BC-D2DC877111C6}" destId="{8E33506E-BF79-4A1D-BA2B-CDDA2960E89E}" srcOrd="0" destOrd="1" presId="urn:microsoft.com/office/officeart/2018/2/layout/IconVerticalSolidList"/>
    <dgm:cxn modelId="{BC20C28E-43F8-4D6B-B8B5-0230AA3AFE69}" type="presOf" srcId="{DCA0B47D-D56D-44A4-A1AD-AF056A497D80}" destId="{45AE0078-5442-4726-8464-DD86E46D9D63}" srcOrd="0" destOrd="0" presId="urn:microsoft.com/office/officeart/2018/2/layout/IconVerticalSolidList"/>
    <dgm:cxn modelId="{C80FF28E-4A41-4CF8-837D-21EA6A51D2BF}" srcId="{CFB53F65-2098-42D5-B2D4-E946B13DD441}" destId="{4D8469AF-DEFD-4909-A53A-BB7E6AD8D215}" srcOrd="0" destOrd="0" parTransId="{C50D3C04-9BA2-4336-BE50-04B905F33134}" sibTransId="{D39F1663-0989-474D-8A88-4B6EE2E1ABE1}"/>
    <dgm:cxn modelId="{4F543392-BE8F-47AA-B5F7-50DA24F66155}" type="presOf" srcId="{CFB53F65-2098-42D5-B2D4-E946B13DD441}" destId="{58034845-1640-4D56-B91A-BB777DA2B0B5}" srcOrd="0" destOrd="0" presId="urn:microsoft.com/office/officeart/2018/2/layout/IconVerticalSolidList"/>
    <dgm:cxn modelId="{A5D8189C-99CE-4604-9103-CCBB3D91D51B}" type="presOf" srcId="{2007D434-6A5B-4BD4-B977-94167234D90E}" destId="{EEB6C257-6FCF-4EF6-B7C1-B739B553609A}" srcOrd="0" destOrd="0" presId="urn:microsoft.com/office/officeart/2018/2/layout/IconVerticalSolidList"/>
    <dgm:cxn modelId="{3CABE2A1-BA7B-4E9B-8FE3-128ED19CCBE3}" srcId="{85EDCD0E-F668-46F5-B7AD-A4F8BACE323F}" destId="{DCA0B47D-D56D-44A4-A1AD-AF056A497D80}" srcOrd="0" destOrd="0" parTransId="{7CB2202B-F3CA-408A-9C79-B5249882E456}" sibTransId="{DA054445-5CB9-41C8-AA6B-FB3A61D1CD16}"/>
    <dgm:cxn modelId="{12CD08A9-972F-4BBB-AAF4-55496F5B7FC4}" type="presOf" srcId="{1CE2A09A-F2BE-41E4-B823-E01B1E74EF4D}" destId="{45AE0078-5442-4726-8464-DD86E46D9D63}" srcOrd="0" destOrd="2" presId="urn:microsoft.com/office/officeart/2018/2/layout/IconVerticalSolidList"/>
    <dgm:cxn modelId="{4804DCAF-88B4-4ECD-A724-292F5B95E1CB}" srcId="{CFB53F65-2098-42D5-B2D4-E946B13DD441}" destId="{ED031780-5C8A-4F10-81FF-61CDDCD800D1}" srcOrd="2" destOrd="0" parTransId="{1E17C744-15E3-4CF4-BAA7-965DE4878458}" sibTransId="{9AA70F61-62D4-4731-B7C7-9904F38B0577}"/>
    <dgm:cxn modelId="{7FE3AFBE-98B4-45CB-BA81-8A1485E3113F}" type="presOf" srcId="{61FEE79B-CAAC-4CEA-9A3A-DBA6DC8A579E}" destId="{8E33506E-BF79-4A1D-BA2B-CDDA2960E89E}" srcOrd="0" destOrd="2" presId="urn:microsoft.com/office/officeart/2018/2/layout/IconVerticalSolidList"/>
    <dgm:cxn modelId="{FFA47AC5-E227-4C95-B958-DD3B1EBE7062}" type="presOf" srcId="{35DE7FBA-1451-4067-B4E2-B99EA6405621}" destId="{F8EAB0B4-7F11-4814-99BA-F661A44E9082}" srcOrd="0" destOrd="0" presId="urn:microsoft.com/office/officeart/2018/2/layout/IconVerticalSolidList"/>
    <dgm:cxn modelId="{192B6BC6-11A8-4E91-8C78-F7315B43A14D}" srcId="{85EDCD0E-F668-46F5-B7AD-A4F8BACE323F}" destId="{1CE2A09A-F2BE-41E4-B823-E01B1E74EF4D}" srcOrd="2" destOrd="0" parTransId="{ACFC960E-DD39-4749-B42D-51CF555BE645}" sibTransId="{FB817D22-E6FE-4760-AAA0-301B0AE9D097}"/>
    <dgm:cxn modelId="{40D8CECB-33C7-4A39-BF2B-0A50A1A9A3A2}" type="presOf" srcId="{4D8469AF-DEFD-4909-A53A-BB7E6AD8D215}" destId="{0EBCB7C0-92AD-487D-A596-D0C2FF1AA960}" srcOrd="0" destOrd="0" presId="urn:microsoft.com/office/officeart/2018/2/layout/IconVerticalSolidList"/>
    <dgm:cxn modelId="{267A22CE-DE5F-4E65-B22D-0170544B537F}" type="presOf" srcId="{3458EDE2-17C5-422A-8017-307E5B9A862A}" destId="{F45C69B1-1F75-4C89-ADD9-A7E2EE5132CE}" srcOrd="0" destOrd="0" presId="urn:microsoft.com/office/officeart/2018/2/layout/IconVerticalSolidList"/>
    <dgm:cxn modelId="{A5C93BCF-ACE6-47C7-B2EA-505372D4410C}" srcId="{ED031780-5C8A-4F10-81FF-61CDDCD800D1}" destId="{35DE7FBA-1451-4067-B4E2-B99EA6405621}" srcOrd="0" destOrd="0" parTransId="{E52AFE92-83D1-405B-A769-B3678474A454}" sibTransId="{769A9C0F-0038-4348-BE9F-E9BACCAC0441}"/>
    <dgm:cxn modelId="{D0A7BDDB-5FAE-4F2E-B204-C3C572AC01ED}" srcId="{85EDCD0E-F668-46F5-B7AD-A4F8BACE323F}" destId="{EAC6A12D-40A2-455D-A8E7-D6B8B131E044}" srcOrd="1" destOrd="0" parTransId="{C5D146C3-B546-4744-BEA9-F6375C3C050D}" sibTransId="{B4702C43-525F-427F-9319-46D6258CA48F}"/>
    <dgm:cxn modelId="{3D8A0FDF-707E-4132-8937-4EEDBBE86CB5}" srcId="{CFB53F65-2098-42D5-B2D4-E946B13DD441}" destId="{85EDCD0E-F668-46F5-B7AD-A4F8BACE323F}" srcOrd="3" destOrd="0" parTransId="{4457FC36-F488-457D-AB76-528B0E5F1FEF}" sibTransId="{6B2ADDB2-B821-47FC-AC12-01FF7EA72B02}"/>
    <dgm:cxn modelId="{5CBE06EC-E0C8-4BC4-916F-BCDA12D26948}" type="presOf" srcId="{85EDCD0E-F668-46F5-B7AD-A4F8BACE323F}" destId="{2B3CED73-8AC5-4080-80E2-D92390027E5F}" srcOrd="0" destOrd="0" presId="urn:microsoft.com/office/officeart/2018/2/layout/IconVerticalSolidList"/>
    <dgm:cxn modelId="{1622F5ED-D091-4B7C-B6D4-C36F89F09EE1}" srcId="{E18B064E-B53A-4B3E-BB0B-5FEC6A40FFB1}" destId="{772572B0-F3F1-42CD-B1BC-D2DC877111C6}" srcOrd="1" destOrd="0" parTransId="{756D6F9A-EF68-4708-A20C-0E5CC0D045BA}" sibTransId="{FFBAF429-AF07-4367-854C-4D7972D0D9A6}"/>
    <dgm:cxn modelId="{C34547F7-4614-4457-AFC7-7B7A8A3FA819}" srcId="{E18B064E-B53A-4B3E-BB0B-5FEC6A40FFB1}" destId="{61FEE79B-CAAC-4CEA-9A3A-DBA6DC8A579E}" srcOrd="2" destOrd="0" parTransId="{8B363E40-97C5-4B67-B0ED-239D4CEBAB68}" sibTransId="{717BDAC5-BA5C-4BD8-9CB7-C025D119E4C6}"/>
    <dgm:cxn modelId="{FD9A30F8-C0A8-46BB-A352-9474C95049A8}" type="presOf" srcId="{E42ABA02-8B4A-42B0-BD78-D7B7ED3762BD}" destId="{ECD9571A-2F14-41BA-9F25-5DFB23CA18E2}" srcOrd="0" destOrd="0" presId="urn:microsoft.com/office/officeart/2018/2/layout/IconVerticalSolidList"/>
    <dgm:cxn modelId="{84BBB19A-8300-4D24-903B-3C8B9960FAFE}" type="presParOf" srcId="{58034845-1640-4D56-B91A-BB777DA2B0B5}" destId="{D26B97E5-4E99-4C13-AF48-B9CA2672D2F4}" srcOrd="0" destOrd="0" presId="urn:microsoft.com/office/officeart/2018/2/layout/IconVerticalSolidList"/>
    <dgm:cxn modelId="{6CBAC1FD-7D1D-4A66-98DB-BB419C7BC909}" type="presParOf" srcId="{D26B97E5-4E99-4C13-AF48-B9CA2672D2F4}" destId="{F3E6CBFC-E536-4F40-90E6-B4A9CCF52181}" srcOrd="0" destOrd="0" presId="urn:microsoft.com/office/officeart/2018/2/layout/IconVerticalSolidList"/>
    <dgm:cxn modelId="{AD26EFB9-D402-450B-8B33-BAB77E7B232B}" type="presParOf" srcId="{D26B97E5-4E99-4C13-AF48-B9CA2672D2F4}" destId="{0E22425F-2937-4718-9F2D-266025281E5B}" srcOrd="1" destOrd="0" presId="urn:microsoft.com/office/officeart/2018/2/layout/IconVerticalSolidList"/>
    <dgm:cxn modelId="{59967806-B6AA-48C5-9D8A-4F8BC2CEF63C}" type="presParOf" srcId="{D26B97E5-4E99-4C13-AF48-B9CA2672D2F4}" destId="{614E159A-4ED9-4256-94A2-D98B65B4F05D}" srcOrd="2" destOrd="0" presId="urn:microsoft.com/office/officeart/2018/2/layout/IconVerticalSolidList"/>
    <dgm:cxn modelId="{721785C7-E370-420A-A41C-F1B14555A537}" type="presParOf" srcId="{D26B97E5-4E99-4C13-AF48-B9CA2672D2F4}" destId="{0EBCB7C0-92AD-487D-A596-D0C2FF1AA960}" srcOrd="3" destOrd="0" presId="urn:microsoft.com/office/officeart/2018/2/layout/IconVerticalSolidList"/>
    <dgm:cxn modelId="{241DBD26-0E5D-4F20-9622-1CDF78D5E1A6}" type="presParOf" srcId="{D26B97E5-4E99-4C13-AF48-B9CA2672D2F4}" destId="{ECD9571A-2F14-41BA-9F25-5DFB23CA18E2}" srcOrd="4" destOrd="0" presId="urn:microsoft.com/office/officeart/2018/2/layout/IconVerticalSolidList"/>
    <dgm:cxn modelId="{607140FB-BA7B-45B1-B926-A24AEA19EA4E}" type="presParOf" srcId="{58034845-1640-4D56-B91A-BB777DA2B0B5}" destId="{DEECF021-5849-4BF7-8666-B6DFCE229443}" srcOrd="1" destOrd="0" presId="urn:microsoft.com/office/officeart/2018/2/layout/IconVerticalSolidList"/>
    <dgm:cxn modelId="{8B95809E-7241-41CA-99B5-D68019192ED6}" type="presParOf" srcId="{58034845-1640-4D56-B91A-BB777DA2B0B5}" destId="{46D550F4-4022-4A4B-B3A2-11688FF5DFD5}" srcOrd="2" destOrd="0" presId="urn:microsoft.com/office/officeart/2018/2/layout/IconVerticalSolidList"/>
    <dgm:cxn modelId="{16C5B5F5-79B5-405A-86D5-06A90A7BDEFB}" type="presParOf" srcId="{46D550F4-4022-4A4B-B3A2-11688FF5DFD5}" destId="{98754A66-4F7C-4381-8BA8-3B5621B3C359}" srcOrd="0" destOrd="0" presId="urn:microsoft.com/office/officeart/2018/2/layout/IconVerticalSolidList"/>
    <dgm:cxn modelId="{59D48021-B450-4AFB-88E8-1CDDFB3FEE26}" type="presParOf" srcId="{46D550F4-4022-4A4B-B3A2-11688FF5DFD5}" destId="{C2B5EA8D-D3D3-4ED7-9F34-92ABB554B6EA}" srcOrd="1" destOrd="0" presId="urn:microsoft.com/office/officeart/2018/2/layout/IconVerticalSolidList"/>
    <dgm:cxn modelId="{F52A06C5-8D6C-43C3-BB22-00B8A774B0DA}" type="presParOf" srcId="{46D550F4-4022-4A4B-B3A2-11688FF5DFD5}" destId="{C942815A-A603-4C93-90DA-AEB22CAAB85B}" srcOrd="2" destOrd="0" presId="urn:microsoft.com/office/officeart/2018/2/layout/IconVerticalSolidList"/>
    <dgm:cxn modelId="{39D43FB7-9325-48C3-94F9-AD45796FC120}" type="presParOf" srcId="{46D550F4-4022-4A4B-B3A2-11688FF5DFD5}" destId="{F45C69B1-1F75-4C89-ADD9-A7E2EE5132CE}" srcOrd="3" destOrd="0" presId="urn:microsoft.com/office/officeart/2018/2/layout/IconVerticalSolidList"/>
    <dgm:cxn modelId="{D3531325-D8C2-4A6F-8382-26EF042D242D}" type="presParOf" srcId="{46D550F4-4022-4A4B-B3A2-11688FF5DFD5}" destId="{EEB6C257-6FCF-4EF6-B7C1-B739B553609A}" srcOrd="4" destOrd="0" presId="urn:microsoft.com/office/officeart/2018/2/layout/IconVerticalSolidList"/>
    <dgm:cxn modelId="{FF8DB9D0-B9F8-44A8-8182-6D9DE329DA05}" type="presParOf" srcId="{58034845-1640-4D56-B91A-BB777DA2B0B5}" destId="{2E15300D-49A0-4923-82BF-8E94B2BC90D4}" srcOrd="3" destOrd="0" presId="urn:microsoft.com/office/officeart/2018/2/layout/IconVerticalSolidList"/>
    <dgm:cxn modelId="{36DDCE47-3DD4-414B-845C-7F81F0993902}" type="presParOf" srcId="{58034845-1640-4D56-B91A-BB777DA2B0B5}" destId="{E0CA5E64-4933-44A8-8D3A-FD4DAF3B6C3A}" srcOrd="4" destOrd="0" presId="urn:microsoft.com/office/officeart/2018/2/layout/IconVerticalSolidList"/>
    <dgm:cxn modelId="{6D47DCCB-C309-4646-9625-8DC4078B8433}" type="presParOf" srcId="{E0CA5E64-4933-44A8-8D3A-FD4DAF3B6C3A}" destId="{15C424A4-CBB6-4F5A-921E-D84F7AEC46AC}" srcOrd="0" destOrd="0" presId="urn:microsoft.com/office/officeart/2018/2/layout/IconVerticalSolidList"/>
    <dgm:cxn modelId="{D70CF564-A495-4928-A076-BF82223E7AC4}" type="presParOf" srcId="{E0CA5E64-4933-44A8-8D3A-FD4DAF3B6C3A}" destId="{7F1D7401-8C46-4BD2-AF4D-9AE1E9A5F56F}" srcOrd="1" destOrd="0" presId="urn:microsoft.com/office/officeart/2018/2/layout/IconVerticalSolidList"/>
    <dgm:cxn modelId="{D8FF60FB-D3E3-4A11-B3AF-18D451B23DDD}" type="presParOf" srcId="{E0CA5E64-4933-44A8-8D3A-FD4DAF3B6C3A}" destId="{207C99C3-43E1-430F-8A89-CB891561247A}" srcOrd="2" destOrd="0" presId="urn:microsoft.com/office/officeart/2018/2/layout/IconVerticalSolidList"/>
    <dgm:cxn modelId="{4C536FA0-CCEF-459C-AE0F-49B248696704}" type="presParOf" srcId="{E0CA5E64-4933-44A8-8D3A-FD4DAF3B6C3A}" destId="{E0CA0FCD-8A93-4E17-B13F-76AAAFB9B53D}" srcOrd="3" destOrd="0" presId="urn:microsoft.com/office/officeart/2018/2/layout/IconVerticalSolidList"/>
    <dgm:cxn modelId="{BEF6183C-3189-4BCA-BAE4-74865E654459}" type="presParOf" srcId="{E0CA5E64-4933-44A8-8D3A-FD4DAF3B6C3A}" destId="{F8EAB0B4-7F11-4814-99BA-F661A44E9082}" srcOrd="4" destOrd="0" presId="urn:microsoft.com/office/officeart/2018/2/layout/IconVerticalSolidList"/>
    <dgm:cxn modelId="{D7CF37B2-7C7E-49B5-8DD4-1E0F358C2A77}" type="presParOf" srcId="{58034845-1640-4D56-B91A-BB777DA2B0B5}" destId="{8BE0B523-FD56-49C7-91A9-046076A7124B}" srcOrd="5" destOrd="0" presId="urn:microsoft.com/office/officeart/2018/2/layout/IconVerticalSolidList"/>
    <dgm:cxn modelId="{6616E17D-DA1B-4306-B13C-823F7CC269A8}" type="presParOf" srcId="{58034845-1640-4D56-B91A-BB777DA2B0B5}" destId="{43B4D917-C617-4CBA-8839-0DF9E580C343}" srcOrd="6" destOrd="0" presId="urn:microsoft.com/office/officeart/2018/2/layout/IconVerticalSolidList"/>
    <dgm:cxn modelId="{5ECA4BC7-6DAA-4E4F-834B-4FC4A5088DFD}" type="presParOf" srcId="{43B4D917-C617-4CBA-8839-0DF9E580C343}" destId="{F789EE49-310D-4971-80A9-30E062F574FD}" srcOrd="0" destOrd="0" presId="urn:microsoft.com/office/officeart/2018/2/layout/IconVerticalSolidList"/>
    <dgm:cxn modelId="{CF580EB8-ACDA-4747-910B-D6A244515802}" type="presParOf" srcId="{43B4D917-C617-4CBA-8839-0DF9E580C343}" destId="{53625A72-1960-4B2F-9CC8-0841622CF8FA}" srcOrd="1" destOrd="0" presId="urn:microsoft.com/office/officeart/2018/2/layout/IconVerticalSolidList"/>
    <dgm:cxn modelId="{93484AA4-ABAB-48E0-9B3B-1A641277D994}" type="presParOf" srcId="{43B4D917-C617-4CBA-8839-0DF9E580C343}" destId="{66ABB09D-F447-4747-9372-A7FEE74593C6}" srcOrd="2" destOrd="0" presId="urn:microsoft.com/office/officeart/2018/2/layout/IconVerticalSolidList"/>
    <dgm:cxn modelId="{B9D7BF94-E89F-470E-9A74-65C03F1F616B}" type="presParOf" srcId="{43B4D917-C617-4CBA-8839-0DF9E580C343}" destId="{2B3CED73-8AC5-4080-80E2-D92390027E5F}" srcOrd="3" destOrd="0" presId="urn:microsoft.com/office/officeart/2018/2/layout/IconVerticalSolidList"/>
    <dgm:cxn modelId="{BED92657-0EC4-47C9-8F54-1BCCBB428AB2}" type="presParOf" srcId="{43B4D917-C617-4CBA-8839-0DF9E580C343}" destId="{45AE0078-5442-4726-8464-DD86E46D9D63}" srcOrd="4" destOrd="0" presId="urn:microsoft.com/office/officeart/2018/2/layout/IconVerticalSolidList"/>
    <dgm:cxn modelId="{9FFCA25D-EE2A-4B89-9B86-1395589FB832}" type="presParOf" srcId="{58034845-1640-4D56-B91A-BB777DA2B0B5}" destId="{0161326C-5340-4729-84B7-A5FFA6B8B58D}" srcOrd="7" destOrd="0" presId="urn:microsoft.com/office/officeart/2018/2/layout/IconVerticalSolidList"/>
    <dgm:cxn modelId="{F62F9A4F-0FC6-4F16-B0B6-3370B30E7D46}" type="presParOf" srcId="{58034845-1640-4D56-B91A-BB777DA2B0B5}" destId="{3EB9DC41-CCF7-46B3-B4C5-BD407A009FA1}" srcOrd="8" destOrd="0" presId="urn:microsoft.com/office/officeart/2018/2/layout/IconVerticalSolidList"/>
    <dgm:cxn modelId="{2AD7A18E-4CB3-4AD3-BC29-1080253815FA}" type="presParOf" srcId="{3EB9DC41-CCF7-46B3-B4C5-BD407A009FA1}" destId="{5FD22A3C-2C11-4A10-AF1B-BEE43E8E2EA4}" srcOrd="0" destOrd="0" presId="urn:microsoft.com/office/officeart/2018/2/layout/IconVerticalSolidList"/>
    <dgm:cxn modelId="{A0E6A6E9-F174-429F-915D-CF50C664DE0C}" type="presParOf" srcId="{3EB9DC41-CCF7-46B3-B4C5-BD407A009FA1}" destId="{368716AC-43E5-43C2-9F17-B935CC7F4B24}" srcOrd="1" destOrd="0" presId="urn:microsoft.com/office/officeart/2018/2/layout/IconVerticalSolidList"/>
    <dgm:cxn modelId="{A832993D-EF8B-48EE-8F11-D314C55E2B62}" type="presParOf" srcId="{3EB9DC41-CCF7-46B3-B4C5-BD407A009FA1}" destId="{11931E0B-0E7C-4406-BFBF-6C692AEEECF1}" srcOrd="2" destOrd="0" presId="urn:microsoft.com/office/officeart/2018/2/layout/IconVerticalSolidList"/>
    <dgm:cxn modelId="{79045C19-BA3A-4234-AF74-300D34C663DD}" type="presParOf" srcId="{3EB9DC41-CCF7-46B3-B4C5-BD407A009FA1}" destId="{7DC14620-518B-4B90-90B0-02D2A84C633B}" srcOrd="3" destOrd="0" presId="urn:microsoft.com/office/officeart/2018/2/layout/IconVerticalSolidList"/>
    <dgm:cxn modelId="{5FD1ECE6-F1ED-43B3-BF65-661FBCB096F3}" type="presParOf" srcId="{3EB9DC41-CCF7-46B3-B4C5-BD407A009FA1}" destId="{8E33506E-BF79-4A1D-BA2B-CDDA2960E89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038E2-5ABB-4D34-B1E5-6E4DFC87C44E}">
      <dsp:nvSpPr>
        <dsp:cNvPr id="0" name=""/>
        <dsp:cNvSpPr/>
      </dsp:nvSpPr>
      <dsp:spPr>
        <a:xfrm rot="16200000">
          <a:off x="517" y="387993"/>
          <a:ext cx="3575351" cy="35753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Calibri Light" panose="020F0302020204030204"/>
            </a:rPr>
            <a:t>Retention</a:t>
          </a:r>
          <a:endParaRPr lang="en-US" sz="3800" kern="1200" dirty="0"/>
        </a:p>
      </dsp:txBody>
      <dsp:txXfrm rot="5400000">
        <a:off x="517" y="1281831"/>
        <a:ext cx="2949665" cy="1787675"/>
      </dsp:txXfrm>
    </dsp:sp>
    <dsp:sp modelId="{C751173B-0C46-40BB-B2F7-A7D3349DEB00}">
      <dsp:nvSpPr>
        <dsp:cNvPr id="0" name=""/>
        <dsp:cNvSpPr/>
      </dsp:nvSpPr>
      <dsp:spPr>
        <a:xfrm rot="5400000">
          <a:off x="3790649" y="387993"/>
          <a:ext cx="3575351" cy="357535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Calibri Light" panose="020F0302020204030204"/>
            </a:rPr>
            <a:t>Recruitment</a:t>
          </a:r>
          <a:endParaRPr lang="en-US" sz="3800" kern="1200" dirty="0"/>
        </a:p>
      </dsp:txBody>
      <dsp:txXfrm rot="-5400000">
        <a:off x="4416335" y="1281831"/>
        <a:ext cx="2949665" cy="1787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CBFC-E536-4F40-90E6-B4A9CCF52181}">
      <dsp:nvSpPr>
        <dsp:cNvPr id="0" name=""/>
        <dsp:cNvSpPr/>
      </dsp:nvSpPr>
      <dsp:spPr>
        <a:xfrm>
          <a:off x="0" y="8035"/>
          <a:ext cx="8183499" cy="10528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2425F-2937-4718-9F2D-266025281E5B}">
      <dsp:nvSpPr>
        <dsp:cNvPr id="0" name=""/>
        <dsp:cNvSpPr/>
      </dsp:nvSpPr>
      <dsp:spPr>
        <a:xfrm>
          <a:off x="318477" y="244919"/>
          <a:ext cx="579050" cy="579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BCB7C0-92AD-487D-A596-D0C2FF1AA960}">
      <dsp:nvSpPr>
        <dsp:cNvPr id="0" name=""/>
        <dsp:cNvSpPr/>
      </dsp:nvSpPr>
      <dsp:spPr>
        <a:xfrm>
          <a:off x="1216005" y="8035"/>
          <a:ext cx="3682574"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Competitive Compensation and Benefits</a:t>
          </a:r>
          <a:endParaRPr lang="en-US" sz="1900" kern="1200" dirty="0"/>
        </a:p>
      </dsp:txBody>
      <dsp:txXfrm>
        <a:off x="1216005" y="8035"/>
        <a:ext cx="3682574" cy="1052818"/>
      </dsp:txXfrm>
    </dsp:sp>
    <dsp:sp modelId="{BADEE964-8498-4A22-8004-501F8DA07449}">
      <dsp:nvSpPr>
        <dsp:cNvPr id="0" name=""/>
        <dsp:cNvSpPr/>
      </dsp:nvSpPr>
      <dsp:spPr>
        <a:xfrm>
          <a:off x="4898580" y="8035"/>
          <a:ext cx="3283730"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Calibri Light" panose="020F0302020204030204"/>
            </a:rPr>
            <a:t>Retention Bonus</a:t>
          </a:r>
        </a:p>
        <a:p>
          <a:pPr marL="0" lvl="0" indent="0" algn="l" defTabSz="488950">
            <a:lnSpc>
              <a:spcPct val="100000"/>
            </a:lnSpc>
            <a:spcBef>
              <a:spcPct val="0"/>
            </a:spcBef>
            <a:spcAft>
              <a:spcPct val="35000"/>
            </a:spcAft>
            <a:buNone/>
          </a:pPr>
          <a:r>
            <a:rPr lang="en-US" sz="1100" kern="1200" dirty="0">
              <a:latin typeface="Calibri Light" panose="020F0302020204030204"/>
            </a:rPr>
            <a:t>Stipends for PD &amp; Supervisors</a:t>
          </a:r>
        </a:p>
        <a:p>
          <a:pPr marL="0" lvl="0" indent="0" algn="l" defTabSz="488950">
            <a:lnSpc>
              <a:spcPct val="100000"/>
            </a:lnSpc>
            <a:spcBef>
              <a:spcPct val="0"/>
            </a:spcBef>
            <a:spcAft>
              <a:spcPct val="35000"/>
            </a:spcAft>
            <a:buNone/>
          </a:pPr>
          <a:r>
            <a:rPr lang="en-US" sz="1100" kern="1200" dirty="0">
              <a:latin typeface="Calibri Light" panose="020F0302020204030204"/>
            </a:rPr>
            <a:t>Licensure/Credential Fees</a:t>
          </a:r>
        </a:p>
        <a:p>
          <a:pPr marL="0" lvl="0" indent="0" algn="l" defTabSz="488950">
            <a:lnSpc>
              <a:spcPct val="100000"/>
            </a:lnSpc>
            <a:spcBef>
              <a:spcPct val="0"/>
            </a:spcBef>
            <a:spcAft>
              <a:spcPct val="35000"/>
            </a:spcAft>
            <a:buNone/>
          </a:pPr>
          <a:r>
            <a:rPr lang="en-US" sz="1100" kern="1200" dirty="0">
              <a:latin typeface="Calibri Light" panose="020F0302020204030204"/>
            </a:rPr>
            <a:t>Loan Repayment</a:t>
          </a:r>
        </a:p>
      </dsp:txBody>
      <dsp:txXfrm>
        <a:off x="4898580" y="8035"/>
        <a:ext cx="3283730" cy="1052818"/>
      </dsp:txXfrm>
    </dsp:sp>
    <dsp:sp modelId="{15C424A4-CBB6-4F5A-921E-D84F7AEC46AC}">
      <dsp:nvSpPr>
        <dsp:cNvPr id="0" name=""/>
        <dsp:cNvSpPr/>
      </dsp:nvSpPr>
      <dsp:spPr>
        <a:xfrm>
          <a:off x="0" y="1324058"/>
          <a:ext cx="8183499" cy="10528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D7401-8C46-4BD2-AF4D-9AE1E9A5F56F}">
      <dsp:nvSpPr>
        <dsp:cNvPr id="0" name=""/>
        <dsp:cNvSpPr/>
      </dsp:nvSpPr>
      <dsp:spPr>
        <a:xfrm>
          <a:off x="318477" y="1560942"/>
          <a:ext cx="579050" cy="579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A0FCD-8A93-4E17-B13F-76AAAFB9B53D}">
      <dsp:nvSpPr>
        <dsp:cNvPr id="0" name=""/>
        <dsp:cNvSpPr/>
      </dsp:nvSpPr>
      <dsp:spPr>
        <a:xfrm>
          <a:off x="1216005" y="1324058"/>
          <a:ext cx="3682574"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Opportunities for Professional Development</a:t>
          </a:r>
        </a:p>
      </dsp:txBody>
      <dsp:txXfrm>
        <a:off x="1216005" y="1324058"/>
        <a:ext cx="3682574" cy="1052818"/>
      </dsp:txXfrm>
    </dsp:sp>
    <dsp:sp modelId="{7CDC84D1-53B5-47A6-AFE6-BF4E20F669E9}">
      <dsp:nvSpPr>
        <dsp:cNvPr id="0" name=""/>
        <dsp:cNvSpPr/>
      </dsp:nvSpPr>
      <dsp:spPr>
        <a:xfrm>
          <a:off x="4898580" y="1324058"/>
          <a:ext cx="3283730"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488950" rtl="0">
            <a:lnSpc>
              <a:spcPct val="100000"/>
            </a:lnSpc>
            <a:spcBef>
              <a:spcPct val="0"/>
            </a:spcBef>
            <a:spcAft>
              <a:spcPct val="35000"/>
            </a:spcAft>
            <a:buNone/>
          </a:pPr>
          <a:r>
            <a:rPr lang="en-US" sz="1100" kern="1200" dirty="0">
              <a:latin typeface="Calibri Light" panose="020F0302020204030204"/>
            </a:rPr>
            <a:t>Workshops &amp; Conferences</a:t>
          </a:r>
        </a:p>
        <a:p>
          <a:pPr marL="0" lvl="0" indent="0" algn="l" defTabSz="488950" rtl="0">
            <a:lnSpc>
              <a:spcPct val="100000"/>
            </a:lnSpc>
            <a:spcBef>
              <a:spcPct val="0"/>
            </a:spcBef>
            <a:spcAft>
              <a:spcPct val="35000"/>
            </a:spcAft>
            <a:buNone/>
          </a:pPr>
          <a:r>
            <a:rPr lang="en-US" sz="1100" kern="1200" dirty="0">
              <a:latin typeface="Calibri Light" panose="020F0302020204030204"/>
            </a:rPr>
            <a:t>PTO for PD</a:t>
          </a:r>
          <a:endParaRPr lang="en-US" sz="1100" kern="1200" dirty="0"/>
        </a:p>
      </dsp:txBody>
      <dsp:txXfrm>
        <a:off x="4898580" y="1324058"/>
        <a:ext cx="3283730" cy="1052818"/>
      </dsp:txXfrm>
    </dsp:sp>
    <dsp:sp modelId="{1BDBC7C8-B0E6-4D66-9166-43D1685BF822}">
      <dsp:nvSpPr>
        <dsp:cNvPr id="0" name=""/>
        <dsp:cNvSpPr/>
      </dsp:nvSpPr>
      <dsp:spPr>
        <a:xfrm>
          <a:off x="0" y="2640081"/>
          <a:ext cx="8183499" cy="10528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4D5F6-9C82-4F05-8048-D83D03C1E913}">
      <dsp:nvSpPr>
        <dsp:cNvPr id="0" name=""/>
        <dsp:cNvSpPr/>
      </dsp:nvSpPr>
      <dsp:spPr>
        <a:xfrm>
          <a:off x="318477" y="2876965"/>
          <a:ext cx="579050" cy="579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1ADD10-E677-441F-B6B0-D070BF5B54E6}">
      <dsp:nvSpPr>
        <dsp:cNvPr id="0" name=""/>
        <dsp:cNvSpPr/>
      </dsp:nvSpPr>
      <dsp:spPr>
        <a:xfrm>
          <a:off x="1216005" y="2640081"/>
          <a:ext cx="3682574"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Promote Work-Life Harmony</a:t>
          </a:r>
          <a:endParaRPr lang="en-US" sz="1900" kern="1200" dirty="0"/>
        </a:p>
      </dsp:txBody>
      <dsp:txXfrm>
        <a:off x="1216005" y="2640081"/>
        <a:ext cx="3682574" cy="1052818"/>
      </dsp:txXfrm>
    </dsp:sp>
    <dsp:sp modelId="{DA7365DC-D2AD-495D-BDA3-DFAD4C244728}">
      <dsp:nvSpPr>
        <dsp:cNvPr id="0" name=""/>
        <dsp:cNvSpPr/>
      </dsp:nvSpPr>
      <dsp:spPr>
        <a:xfrm>
          <a:off x="4898580" y="2640081"/>
          <a:ext cx="3283730"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Calibri Light" panose="020F0302020204030204"/>
            </a:rPr>
            <a:t>Use Vacation Time</a:t>
          </a:r>
        </a:p>
        <a:p>
          <a:pPr marL="0" lvl="0" indent="0" algn="l" defTabSz="488950">
            <a:lnSpc>
              <a:spcPct val="100000"/>
            </a:lnSpc>
            <a:spcBef>
              <a:spcPct val="0"/>
            </a:spcBef>
            <a:spcAft>
              <a:spcPct val="35000"/>
            </a:spcAft>
            <a:buNone/>
          </a:pPr>
          <a:r>
            <a:rPr lang="en-US" sz="1100" kern="1200" dirty="0">
              <a:latin typeface="Calibri Light" panose="020F0302020204030204"/>
            </a:rPr>
            <a:t>Help Managing Workload</a:t>
          </a:r>
        </a:p>
        <a:p>
          <a:pPr marL="0" lvl="0" indent="0" algn="l" defTabSz="488950" rtl="0">
            <a:lnSpc>
              <a:spcPct val="100000"/>
            </a:lnSpc>
            <a:spcBef>
              <a:spcPct val="0"/>
            </a:spcBef>
            <a:spcAft>
              <a:spcPct val="35000"/>
            </a:spcAft>
            <a:buNone/>
          </a:pPr>
          <a:r>
            <a:rPr lang="en-US" sz="1100" kern="1200" dirty="0">
              <a:latin typeface="Calibri Light" panose="020F0302020204030204"/>
            </a:rPr>
            <a:t>Childcare coverage/costs</a:t>
          </a:r>
        </a:p>
      </dsp:txBody>
      <dsp:txXfrm>
        <a:off x="4898580" y="2640081"/>
        <a:ext cx="3283730" cy="1052818"/>
      </dsp:txXfrm>
    </dsp:sp>
    <dsp:sp modelId="{A017FF30-1865-4383-8C81-41D3B968F81E}">
      <dsp:nvSpPr>
        <dsp:cNvPr id="0" name=""/>
        <dsp:cNvSpPr/>
      </dsp:nvSpPr>
      <dsp:spPr>
        <a:xfrm>
          <a:off x="0" y="3956104"/>
          <a:ext cx="8183499" cy="10528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27E4B-31C2-4759-93E6-51ADA670FC50}">
      <dsp:nvSpPr>
        <dsp:cNvPr id="0" name=""/>
        <dsp:cNvSpPr/>
      </dsp:nvSpPr>
      <dsp:spPr>
        <a:xfrm>
          <a:off x="318477" y="4192989"/>
          <a:ext cx="579050" cy="579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02D7D4-D264-47A1-AB52-4B091EC61BA8}">
      <dsp:nvSpPr>
        <dsp:cNvPr id="0" name=""/>
        <dsp:cNvSpPr/>
      </dsp:nvSpPr>
      <dsp:spPr>
        <a:xfrm>
          <a:off x="1216005" y="3956104"/>
          <a:ext cx="3682574"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Recognition &amp; Appreciation</a:t>
          </a:r>
          <a:endParaRPr lang="en-US" sz="1900" kern="1200" dirty="0"/>
        </a:p>
      </dsp:txBody>
      <dsp:txXfrm>
        <a:off x="1216005" y="3956104"/>
        <a:ext cx="3682574" cy="1052818"/>
      </dsp:txXfrm>
    </dsp:sp>
    <dsp:sp modelId="{C35A02C0-C27B-493D-8630-4136A0F235BB}">
      <dsp:nvSpPr>
        <dsp:cNvPr id="0" name=""/>
        <dsp:cNvSpPr/>
      </dsp:nvSpPr>
      <dsp:spPr>
        <a:xfrm>
          <a:off x="4898580" y="3956104"/>
          <a:ext cx="3283730"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Calibri Light" panose="020F0302020204030204"/>
            </a:rPr>
            <a:t>Celebrate achievements</a:t>
          </a:r>
          <a:endParaRPr lang="en-US" sz="1100" kern="1200" dirty="0"/>
        </a:p>
      </dsp:txBody>
      <dsp:txXfrm>
        <a:off x="4898580" y="3956104"/>
        <a:ext cx="3283730" cy="1052818"/>
      </dsp:txXfrm>
    </dsp:sp>
    <dsp:sp modelId="{CDF093DD-4023-4374-BBA7-8667446CDB12}">
      <dsp:nvSpPr>
        <dsp:cNvPr id="0" name=""/>
        <dsp:cNvSpPr/>
      </dsp:nvSpPr>
      <dsp:spPr>
        <a:xfrm>
          <a:off x="0" y="5272128"/>
          <a:ext cx="8183499" cy="10528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5E1EE0-4424-4665-8492-B76F7EA42A95}">
      <dsp:nvSpPr>
        <dsp:cNvPr id="0" name=""/>
        <dsp:cNvSpPr/>
      </dsp:nvSpPr>
      <dsp:spPr>
        <a:xfrm>
          <a:off x="318477" y="5509012"/>
          <a:ext cx="579050" cy="5790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2C890E-1B82-4313-BBC5-3314CB726304}">
      <dsp:nvSpPr>
        <dsp:cNvPr id="0" name=""/>
        <dsp:cNvSpPr/>
      </dsp:nvSpPr>
      <dsp:spPr>
        <a:xfrm>
          <a:off x="1216005" y="5272128"/>
          <a:ext cx="3682574"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Create a Positive Work Environment </a:t>
          </a:r>
          <a:endParaRPr lang="en-US" sz="1900" kern="1200" dirty="0"/>
        </a:p>
      </dsp:txBody>
      <dsp:txXfrm>
        <a:off x="1216005" y="5272128"/>
        <a:ext cx="3682574" cy="1052818"/>
      </dsp:txXfrm>
    </dsp:sp>
    <dsp:sp modelId="{2A8C0261-5EC1-4A86-BCE0-3F9214BAAA8E}">
      <dsp:nvSpPr>
        <dsp:cNvPr id="0" name=""/>
        <dsp:cNvSpPr/>
      </dsp:nvSpPr>
      <dsp:spPr>
        <a:xfrm>
          <a:off x="4898580" y="5272128"/>
          <a:ext cx="3283730" cy="105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23" tIns="111423" rIns="111423" bIns="111423" numCol="1" spcCol="1270" anchor="ctr" anchorCtr="0">
          <a:noAutofit/>
        </a:bodyPr>
        <a:lstStyle/>
        <a:p>
          <a:pPr marL="0" lvl="0" indent="0" algn="l" defTabSz="488950">
            <a:lnSpc>
              <a:spcPct val="100000"/>
            </a:lnSpc>
            <a:spcBef>
              <a:spcPct val="0"/>
            </a:spcBef>
            <a:spcAft>
              <a:spcPct val="35000"/>
            </a:spcAft>
            <a:buNone/>
          </a:pPr>
          <a:r>
            <a:rPr lang="en-US" sz="1100" kern="1200" dirty="0"/>
            <a:t>Feelings of support and belongingness</a:t>
          </a:r>
        </a:p>
        <a:p>
          <a:pPr marL="0" lvl="0" indent="0" algn="l" defTabSz="488950">
            <a:lnSpc>
              <a:spcPct val="100000"/>
            </a:lnSpc>
            <a:spcBef>
              <a:spcPct val="0"/>
            </a:spcBef>
            <a:spcAft>
              <a:spcPct val="35000"/>
            </a:spcAft>
            <a:buNone/>
          </a:pPr>
          <a:r>
            <a:rPr lang="en-US" sz="1100" kern="1200" dirty="0">
              <a:latin typeface="Calibri Light" panose="020F0302020204030204"/>
            </a:rPr>
            <a:t>Teamwork</a:t>
          </a:r>
        </a:p>
      </dsp:txBody>
      <dsp:txXfrm>
        <a:off x="4898580" y="5272128"/>
        <a:ext cx="3283730" cy="1052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CBFC-E536-4F40-90E6-B4A9CCF52181}">
      <dsp:nvSpPr>
        <dsp:cNvPr id="0" name=""/>
        <dsp:cNvSpPr/>
      </dsp:nvSpPr>
      <dsp:spPr>
        <a:xfrm>
          <a:off x="0" y="5007"/>
          <a:ext cx="7888224" cy="10665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2425F-2937-4718-9F2D-266025281E5B}">
      <dsp:nvSpPr>
        <dsp:cNvPr id="0" name=""/>
        <dsp:cNvSpPr/>
      </dsp:nvSpPr>
      <dsp:spPr>
        <a:xfrm>
          <a:off x="322624" y="244975"/>
          <a:ext cx="586590" cy="586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BCB7C0-92AD-487D-A596-D0C2FF1AA960}">
      <dsp:nvSpPr>
        <dsp:cNvPr id="0" name=""/>
        <dsp:cNvSpPr/>
      </dsp:nvSpPr>
      <dsp:spPr>
        <a:xfrm>
          <a:off x="1231839" y="5007"/>
          <a:ext cx="3549700"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Provide Feedback &amp; Set Realistic Expectations</a:t>
          </a:r>
          <a:endParaRPr lang="en-US" sz="1900" kern="1200" dirty="0"/>
        </a:p>
      </dsp:txBody>
      <dsp:txXfrm>
        <a:off x="1231839" y="5007"/>
        <a:ext cx="3549700" cy="1066527"/>
      </dsp:txXfrm>
    </dsp:sp>
    <dsp:sp modelId="{ECD9571A-2F14-41BA-9F25-5DFB23CA18E2}">
      <dsp:nvSpPr>
        <dsp:cNvPr id="0" name=""/>
        <dsp:cNvSpPr/>
      </dsp:nvSpPr>
      <dsp:spPr>
        <a:xfrm>
          <a:off x="4781540" y="5007"/>
          <a:ext cx="3106683"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Light" panose="020F0302020204030204"/>
            </a:rPr>
            <a:t>Flexible Work Arrangements</a:t>
          </a:r>
        </a:p>
      </dsp:txBody>
      <dsp:txXfrm>
        <a:off x="4781540" y="5007"/>
        <a:ext cx="3106683" cy="1066527"/>
      </dsp:txXfrm>
    </dsp:sp>
    <dsp:sp modelId="{98754A66-4F7C-4381-8BA8-3B5621B3C359}">
      <dsp:nvSpPr>
        <dsp:cNvPr id="0" name=""/>
        <dsp:cNvSpPr/>
      </dsp:nvSpPr>
      <dsp:spPr>
        <a:xfrm>
          <a:off x="0" y="1338167"/>
          <a:ext cx="7888224" cy="10665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B5EA8D-D3D3-4ED7-9F34-92ABB554B6EA}">
      <dsp:nvSpPr>
        <dsp:cNvPr id="0" name=""/>
        <dsp:cNvSpPr/>
      </dsp:nvSpPr>
      <dsp:spPr>
        <a:xfrm>
          <a:off x="322624" y="1578135"/>
          <a:ext cx="586590" cy="58659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5C69B1-1F75-4C89-ADD9-A7E2EE5132CE}">
      <dsp:nvSpPr>
        <dsp:cNvPr id="0" name=""/>
        <dsp:cNvSpPr/>
      </dsp:nvSpPr>
      <dsp:spPr>
        <a:xfrm>
          <a:off x="1231839" y="1338167"/>
          <a:ext cx="3549700"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Provide Leadership Opportunities</a:t>
          </a:r>
        </a:p>
      </dsp:txBody>
      <dsp:txXfrm>
        <a:off x="1231839" y="1338167"/>
        <a:ext cx="3549700" cy="1066527"/>
      </dsp:txXfrm>
    </dsp:sp>
    <dsp:sp modelId="{EEB6C257-6FCF-4EF6-B7C1-B739B553609A}">
      <dsp:nvSpPr>
        <dsp:cNvPr id="0" name=""/>
        <dsp:cNvSpPr/>
      </dsp:nvSpPr>
      <dsp:spPr>
        <a:xfrm>
          <a:off x="4781540" y="1338167"/>
          <a:ext cx="3106683"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Light" panose="020F0302020204030204"/>
            </a:rPr>
            <a:t>Establish Mentorships</a:t>
          </a:r>
        </a:p>
      </dsp:txBody>
      <dsp:txXfrm>
        <a:off x="4781540" y="1338167"/>
        <a:ext cx="3106683" cy="1066527"/>
      </dsp:txXfrm>
    </dsp:sp>
    <dsp:sp modelId="{15C424A4-CBB6-4F5A-921E-D84F7AEC46AC}">
      <dsp:nvSpPr>
        <dsp:cNvPr id="0" name=""/>
        <dsp:cNvSpPr/>
      </dsp:nvSpPr>
      <dsp:spPr>
        <a:xfrm>
          <a:off x="0" y="2671327"/>
          <a:ext cx="7888224" cy="10665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D7401-8C46-4BD2-AF4D-9AE1E9A5F56F}">
      <dsp:nvSpPr>
        <dsp:cNvPr id="0" name=""/>
        <dsp:cNvSpPr/>
      </dsp:nvSpPr>
      <dsp:spPr>
        <a:xfrm>
          <a:off x="322624" y="2911295"/>
          <a:ext cx="586590" cy="5865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A0FCD-8A93-4E17-B13F-76AAAFB9B53D}">
      <dsp:nvSpPr>
        <dsp:cNvPr id="0" name=""/>
        <dsp:cNvSpPr/>
      </dsp:nvSpPr>
      <dsp:spPr>
        <a:xfrm>
          <a:off x="1231839" y="2671327"/>
          <a:ext cx="3549700"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Shared Decision Making</a:t>
          </a:r>
          <a:endParaRPr lang="en-US" sz="1900" kern="1200" dirty="0"/>
        </a:p>
      </dsp:txBody>
      <dsp:txXfrm>
        <a:off x="1231839" y="2671327"/>
        <a:ext cx="3549700" cy="1066527"/>
      </dsp:txXfrm>
    </dsp:sp>
    <dsp:sp modelId="{F8EAB0B4-7F11-4814-99BA-F661A44E9082}">
      <dsp:nvSpPr>
        <dsp:cNvPr id="0" name=""/>
        <dsp:cNvSpPr/>
      </dsp:nvSpPr>
      <dsp:spPr>
        <a:xfrm>
          <a:off x="4781540" y="2671327"/>
          <a:ext cx="3106683"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Light" panose="020F0302020204030204"/>
            </a:rPr>
            <a:t>Role Clarification &amp; Adjustments</a:t>
          </a:r>
        </a:p>
      </dsp:txBody>
      <dsp:txXfrm>
        <a:off x="4781540" y="2671327"/>
        <a:ext cx="3106683" cy="1066527"/>
      </dsp:txXfrm>
    </dsp:sp>
    <dsp:sp modelId="{F789EE49-310D-4971-80A9-30E062F574FD}">
      <dsp:nvSpPr>
        <dsp:cNvPr id="0" name=""/>
        <dsp:cNvSpPr/>
      </dsp:nvSpPr>
      <dsp:spPr>
        <a:xfrm>
          <a:off x="0" y="4004486"/>
          <a:ext cx="7888224" cy="10665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25A72-1960-4B2F-9CC8-0841622CF8FA}">
      <dsp:nvSpPr>
        <dsp:cNvPr id="0" name=""/>
        <dsp:cNvSpPr/>
      </dsp:nvSpPr>
      <dsp:spPr>
        <a:xfrm>
          <a:off x="322624" y="4244455"/>
          <a:ext cx="586590" cy="586590"/>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CED73-8AC5-4080-80E2-D92390027E5F}">
      <dsp:nvSpPr>
        <dsp:cNvPr id="0" name=""/>
        <dsp:cNvSpPr/>
      </dsp:nvSpPr>
      <dsp:spPr>
        <a:xfrm>
          <a:off x="1231839" y="4004486"/>
          <a:ext cx="3549700"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Address Burnout</a:t>
          </a:r>
        </a:p>
      </dsp:txBody>
      <dsp:txXfrm>
        <a:off x="1231839" y="4004486"/>
        <a:ext cx="3549700" cy="1066527"/>
      </dsp:txXfrm>
    </dsp:sp>
    <dsp:sp modelId="{45AE0078-5442-4726-8464-DD86E46D9D63}">
      <dsp:nvSpPr>
        <dsp:cNvPr id="0" name=""/>
        <dsp:cNvSpPr/>
      </dsp:nvSpPr>
      <dsp:spPr>
        <a:xfrm>
          <a:off x="4781540" y="4004486"/>
          <a:ext cx="3106683"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Light" panose="020F0302020204030204"/>
            </a:rPr>
            <a:t>Secondary Traumatic Stress</a:t>
          </a:r>
          <a:endParaRPr lang="en-US" sz="1400" kern="1200" dirty="0"/>
        </a:p>
        <a:p>
          <a:pPr marL="0" lvl="0" indent="0" algn="l" defTabSz="622300">
            <a:lnSpc>
              <a:spcPct val="100000"/>
            </a:lnSpc>
            <a:spcBef>
              <a:spcPct val="0"/>
            </a:spcBef>
            <a:spcAft>
              <a:spcPct val="35000"/>
            </a:spcAft>
            <a:buNone/>
          </a:pPr>
          <a:r>
            <a:rPr lang="en-US" sz="1400" kern="1200" dirty="0">
              <a:latin typeface="Calibri Light" panose="020F0302020204030204"/>
            </a:rPr>
            <a:t>Self-Compassion &amp; Time to Debrief</a:t>
          </a:r>
        </a:p>
        <a:p>
          <a:pPr marL="0" lvl="0" indent="0" algn="l" defTabSz="622300" rtl="0">
            <a:lnSpc>
              <a:spcPct val="100000"/>
            </a:lnSpc>
            <a:spcBef>
              <a:spcPct val="0"/>
            </a:spcBef>
            <a:spcAft>
              <a:spcPct val="35000"/>
            </a:spcAft>
            <a:buNone/>
          </a:pPr>
          <a:r>
            <a:rPr lang="en-US" sz="1400" kern="1200" dirty="0">
              <a:latin typeface="Calibri Light" panose="020F0302020204030204"/>
            </a:rPr>
            <a:t>Wellness Programs</a:t>
          </a:r>
        </a:p>
      </dsp:txBody>
      <dsp:txXfrm>
        <a:off x="4781540" y="4004486"/>
        <a:ext cx="3106683" cy="1066527"/>
      </dsp:txXfrm>
    </dsp:sp>
    <dsp:sp modelId="{5FD22A3C-2C11-4A10-AF1B-BEE43E8E2EA4}">
      <dsp:nvSpPr>
        <dsp:cNvPr id="0" name=""/>
        <dsp:cNvSpPr/>
      </dsp:nvSpPr>
      <dsp:spPr>
        <a:xfrm>
          <a:off x="0" y="5337646"/>
          <a:ext cx="7888224" cy="10665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716AC-43E5-43C2-9F17-B935CC7F4B24}">
      <dsp:nvSpPr>
        <dsp:cNvPr id="0" name=""/>
        <dsp:cNvSpPr/>
      </dsp:nvSpPr>
      <dsp:spPr>
        <a:xfrm>
          <a:off x="322624" y="5577615"/>
          <a:ext cx="586590" cy="586590"/>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C14620-518B-4B90-90B0-02D2A84C633B}">
      <dsp:nvSpPr>
        <dsp:cNvPr id="0" name=""/>
        <dsp:cNvSpPr/>
      </dsp:nvSpPr>
      <dsp:spPr>
        <a:xfrm>
          <a:off x="1231839" y="5337646"/>
          <a:ext cx="3549700"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Calibri Light" panose="020F0302020204030204"/>
            </a:rPr>
            <a:t>Clinical Supervision</a:t>
          </a:r>
        </a:p>
      </dsp:txBody>
      <dsp:txXfrm>
        <a:off x="1231839" y="5337646"/>
        <a:ext cx="3549700" cy="1066527"/>
      </dsp:txXfrm>
    </dsp:sp>
    <dsp:sp modelId="{8E33506E-BF79-4A1D-BA2B-CDDA2960E89E}">
      <dsp:nvSpPr>
        <dsp:cNvPr id="0" name=""/>
        <dsp:cNvSpPr/>
      </dsp:nvSpPr>
      <dsp:spPr>
        <a:xfrm>
          <a:off x="4781540" y="5337646"/>
          <a:ext cx="3106683" cy="106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74" tIns="112874" rIns="112874" bIns="11287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alibri Light" panose="020F0302020204030204"/>
            </a:rPr>
            <a:t>Peer Supervision Networks</a:t>
          </a:r>
        </a:p>
        <a:p>
          <a:pPr marL="0" lvl="0" indent="0" algn="l" defTabSz="622300">
            <a:lnSpc>
              <a:spcPct val="100000"/>
            </a:lnSpc>
            <a:spcBef>
              <a:spcPct val="0"/>
            </a:spcBef>
            <a:spcAft>
              <a:spcPct val="35000"/>
            </a:spcAft>
            <a:buNone/>
          </a:pPr>
          <a:r>
            <a:rPr lang="en-US" sz="1400" kern="1200" dirty="0">
              <a:latin typeface="Calibri Light" panose="020F0302020204030204"/>
            </a:rPr>
            <a:t>Connect with State/Prof Orgs</a:t>
          </a:r>
        </a:p>
        <a:p>
          <a:pPr marL="0" lvl="0" indent="0" algn="l" defTabSz="622300">
            <a:lnSpc>
              <a:spcPct val="100000"/>
            </a:lnSpc>
            <a:spcBef>
              <a:spcPct val="0"/>
            </a:spcBef>
            <a:spcAft>
              <a:spcPct val="35000"/>
            </a:spcAft>
            <a:buNone/>
          </a:pPr>
          <a:r>
            <a:rPr lang="en-US" sz="1400" kern="1200" dirty="0">
              <a:latin typeface="Calibri Light" panose="020F0302020204030204"/>
            </a:rPr>
            <a:t>Connect w Local Universities</a:t>
          </a:r>
        </a:p>
      </dsp:txBody>
      <dsp:txXfrm>
        <a:off x="4781540" y="5337646"/>
        <a:ext cx="3106683" cy="106652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C7637-6A6D-4CB6-84C4-7CAFE98B22E2}" type="datetimeFigureOut">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47FEA-9DF9-465D-B799-476B97B4F84D}" type="slidenum">
              <a:t>‹#›</a:t>
            </a:fld>
            <a:endParaRPr lang="en-US"/>
          </a:p>
        </p:txBody>
      </p:sp>
    </p:spTree>
    <p:extLst>
      <p:ext uri="{BB962C8B-B14F-4D97-AF65-F5344CB8AC3E}">
        <p14:creationId xmlns:p14="http://schemas.microsoft.com/office/powerpoint/2010/main" val="221927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04.safelinks.protection.outlook.com/?url=https%3A%2F%2Fwww.hcde.org%2Fcms%2FOne.aspx%3FportalId%3D350278%26pageId%3D72979468&amp;data=05%7C02%7CSuldo%40usf.edu%7C1a917810c70e4d8e604508dc3ed65e7a%7C741bf7dee2e546df8d6782607df9deaa%7C0%7C0%7C638454337700679852%7CUnknown%7CTWFpbGZsb3d8eyJWIjoiMC4wLjAwMDAiLCJQIjoiV2luMzIiLCJBTiI6Ik1haWwiLCJXVCI6Mn0%3D%7C0%7C%7C%7C&amp;sdata=VCkJ1d30JRwjdXh8i4unXeqZ8mP1P7XObAhkHVCavcI%3D&amp;reserved=0" TargetMode="External"/><Relationship Id="rId7" Type="http://schemas.openxmlformats.org/officeDocument/2006/relationships/hyperlink" Target="https://nam04.safelinks.protection.outlook.com/?url=https%3A%2F%2Fwww.youtube.com%2Fchannel%2FUCDI6P1TEWOG163ZRXKuf4gQ&amp;data=05%7C02%7CSuldo%40usf.edu%7C1a917810c70e4d8e604508dc3ed65e7a%7C741bf7dee2e546df8d6782607df9deaa%7C0%7C0%7C638454337700711925%7CUnknown%7CTWFpbGZsb3d8eyJWIjoiMC4wLjAwMDAiLCJQIjoiV2luMzIiLCJBTiI6Ik1haWwiLCJXVCI6Mn0%3D%7C0%7C%7C%7C&amp;sdata=iTtmSeJ9bsfA8srxF0DXdruI0CnVR%2F5IWixO9ecEW8M%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am04.safelinks.protection.outlook.com/?url=https%3A%2F%2Fwww.instagram.com%2Fhamiltoncountyschools%2F&amp;data=05%7C02%7CSuldo%40usf.edu%7C1a917810c70e4d8e604508dc3ed65e7a%7C741bf7dee2e546df8d6782607df9deaa%7C0%7C0%7C638454337700703959%7CUnknown%7CTWFpbGZsb3d8eyJWIjoiMC4wLjAwMDAiLCJQIjoiV2luMzIiLCJBTiI6Ik1haWwiLCJXVCI6Mn0%3D%7C0%7C%7C%7C&amp;sdata=8Oa3dNPiQYTzIuTxMcE4heUnPb6G6NqnNltv%2Bt0wq%2Bo%3D&amp;reserved=0" TargetMode="External"/><Relationship Id="rId5" Type="http://schemas.openxmlformats.org/officeDocument/2006/relationships/hyperlink" Target="https://nam04.safelinks.protection.outlook.com/?url=https%3A%2F%2Ftwitter.com%2Fhamcoschools&amp;data=05%7C02%7CSuldo%40usf.edu%7C1a917810c70e4d8e604508dc3ed65e7a%7C741bf7dee2e546df8d6782607df9deaa%7C0%7C0%7C638454337700697825%7CUnknown%7CTWFpbGZsb3d8eyJWIjoiMC4wLjAwMDAiLCJQIjoiV2luMzIiLCJBTiI6Ik1haWwiLCJXVCI6Mn0%3D%7C0%7C%7C%7C&amp;sdata=ZW4c2uHzFPS2txqs8fi0PS66tKg9hbeDVmg1tiUXghk%3D&amp;reserved=0" TargetMode="External"/><Relationship Id="rId4" Type="http://schemas.openxmlformats.org/officeDocument/2006/relationships/hyperlink" Target="https://nam04.safelinks.protection.outlook.com/?url=https%3A%2F%2Fwww.facebook.com%2FHamiltonCountySchools&amp;data=05%7C02%7CSuldo%40usf.edu%7C1a917810c70e4d8e604508dc3ed65e7a%7C741bf7dee2e546df8d6782607df9deaa%7C0%7C0%7C638454337700690211%7CUnknown%7CTWFpbGZsb3d8eyJWIjoiMC4wLjAwMDAiLCJQIjoiV2luMzIiLCJBTiI6Ik1haWwiLCJXVCI6Mn0%3D%7C0%7C%7C%7C&amp;sdata=RRbFUIeE4BMUYH6h9sW6yomhGEwiLbM1S93oFobpJ6Q%3D&amp;reserved=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kjanderson@aacps.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sf.az1.qualtrics.com/jfe/form/SV_brvYWBkEvuX1Ko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sf.az1.qualtrics.com/jfe/form/SV_3DfwYNCe55tx7I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5"/>
          </p:nvPr>
        </p:nvSpPr>
        <p:spPr/>
        <p:txBody>
          <a:bodyPr/>
          <a:lstStyle/>
          <a:p>
            <a:fld id="{91A47FEA-9DF9-465D-B799-476B97B4F84D}" type="slidenum">
              <a:rPr lang="en-US" smtClean="0"/>
              <a:t>1</a:t>
            </a:fld>
            <a:endParaRPr lang="en-US"/>
          </a:p>
        </p:txBody>
      </p:sp>
    </p:spTree>
    <p:extLst>
      <p:ext uri="{BB962C8B-B14F-4D97-AF65-F5344CB8AC3E}">
        <p14:creationId xmlns:p14="http://schemas.microsoft.com/office/powerpoint/2010/main" val="408892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ABCB-6A05-7E1E-D1DC-2487602D3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50746-D8AD-B0C5-0500-4BF8D8E13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8AEA5-0F5E-EE2F-F774-1D0599AFCA87}"/>
              </a:ext>
            </a:extLst>
          </p:cNvPr>
          <p:cNvSpPr>
            <a:spLocks noGrp="1"/>
          </p:cNvSpPr>
          <p:nvPr>
            <p:ph type="body" idx="1"/>
          </p:nvPr>
        </p:nvSpPr>
        <p:spPr/>
        <p:txBody>
          <a:bodyPr/>
          <a:lstStyle/>
          <a:p>
            <a:r>
              <a:rPr lang="en-US" dirty="0"/>
              <a:t>Gerta</a:t>
            </a:r>
          </a:p>
          <a:p>
            <a:endParaRPr lang="en-US" dirty="0"/>
          </a:p>
          <a:p>
            <a:r>
              <a:rPr lang="en-US" b="1" dirty="0"/>
              <a:t>Competitive Compensation and Benefits:</a:t>
            </a:r>
            <a:endParaRPr lang="en-US" dirty="0">
              <a:cs typeface="Calibri"/>
            </a:endParaRPr>
          </a:p>
          <a:p>
            <a:pPr marL="628650" lvl="1" indent="-171450">
              <a:buFont typeface="Arial"/>
              <a:buChar char="•"/>
            </a:pPr>
            <a:r>
              <a:rPr lang="en-US" dirty="0"/>
              <a:t>Ensure that mental health professionals receive competitive salaries and benefits. Recognize and reward their expertise and dedication to the well-being of students.</a:t>
            </a:r>
            <a:endParaRPr lang="en-US" dirty="0">
              <a:cs typeface="Calibri"/>
            </a:endParaRPr>
          </a:p>
          <a:p>
            <a:pPr>
              <a:buFont typeface="Arial"/>
              <a:buChar char="•"/>
            </a:pPr>
            <a:r>
              <a:rPr lang="en-US" b="1" dirty="0"/>
              <a:t>Professional Development Opportunities:</a:t>
            </a:r>
            <a:endParaRPr lang="en-US" dirty="0"/>
          </a:p>
          <a:p>
            <a:pPr marL="628650" lvl="1" indent="-171450">
              <a:buFont typeface="Arial"/>
              <a:buChar char="•"/>
            </a:pPr>
            <a:r>
              <a:rPr lang="en-US" dirty="0"/>
              <a:t>Provide ongoing opportunities for professional growth and development. This can include workshops, conferences, and training sessions to enhance their skills and keep them engaged.</a:t>
            </a:r>
            <a:endParaRPr lang="en-US" dirty="0">
              <a:cs typeface="Calibri"/>
            </a:endParaRPr>
          </a:p>
          <a:p>
            <a:pPr>
              <a:buFont typeface="Arial"/>
              <a:buChar char="•"/>
            </a:pPr>
            <a:r>
              <a:rPr lang="en-US" b="1" dirty="0"/>
              <a:t>Mentorship Programs:</a:t>
            </a:r>
            <a:endParaRPr lang="en-US" dirty="0"/>
          </a:p>
          <a:p>
            <a:pPr marL="628650" lvl="1" indent="-171450">
              <a:buFont typeface="Arial"/>
              <a:buChar char="•"/>
            </a:pPr>
            <a:r>
              <a:rPr lang="en-US" dirty="0"/>
              <a:t>Establish mentorship programs where experienced mental health professionals can guide and support newer staff members. This can foster a sense of community and help build professional relationships.</a:t>
            </a:r>
            <a:endParaRPr lang="en-US" dirty="0">
              <a:cs typeface="Calibri"/>
            </a:endParaRPr>
          </a:p>
          <a:p>
            <a:pPr>
              <a:buFont typeface="Arial"/>
              <a:buChar char="•"/>
            </a:pPr>
            <a:r>
              <a:rPr lang="en-US" b="1" dirty="0"/>
              <a:t>Work-Life Balance:</a:t>
            </a:r>
            <a:endParaRPr lang="en-US" dirty="0"/>
          </a:p>
          <a:p>
            <a:pPr marL="628650" lvl="1" indent="-171450">
              <a:buFont typeface="Arial"/>
              <a:buChar char="•"/>
            </a:pPr>
            <a:r>
              <a:rPr lang="en-US" dirty="0"/>
              <a:t>Promote a healthy work-life balance to prevent burnout. Encourage mental health professionals to take breaks, use their vacation time, and manage their workload effectively.</a:t>
            </a:r>
            <a:endParaRPr lang="en-US" dirty="0">
              <a:cs typeface="Calibri"/>
            </a:endParaRPr>
          </a:p>
          <a:p>
            <a:pPr>
              <a:buFont typeface="Arial"/>
              <a:buChar char="•"/>
            </a:pPr>
            <a:r>
              <a:rPr lang="en-US" b="1" dirty="0"/>
              <a:t>Recognition and Appreciation:</a:t>
            </a:r>
            <a:endParaRPr lang="en-US" dirty="0"/>
          </a:p>
          <a:p>
            <a:pPr marL="628650" lvl="1" indent="-171450">
              <a:buFont typeface="Arial"/>
              <a:buChar char="•"/>
            </a:pPr>
            <a:r>
              <a:rPr lang="en-US" dirty="0"/>
              <a:t>Acknowledge and appreciate the contributions of mental health professionals regularly. Celebrate their achievements, both big and small, to boost morale and job satisfaction.</a:t>
            </a:r>
            <a:endParaRPr lang="en-US" dirty="0">
              <a:cs typeface="Calibri"/>
            </a:endParaRPr>
          </a:p>
          <a:p>
            <a:pPr>
              <a:buFont typeface="Arial"/>
              <a:buChar char="•"/>
            </a:pPr>
            <a:r>
              <a:rPr lang="en-US" b="1" dirty="0"/>
              <a:t>Flexible Schedules:</a:t>
            </a:r>
            <a:endParaRPr lang="en-US" dirty="0"/>
          </a:p>
          <a:p>
            <a:pPr marL="628650" lvl="1" indent="-171450">
              <a:buFont typeface="Arial"/>
              <a:buChar char="•"/>
            </a:pPr>
            <a:r>
              <a:rPr lang="en-US" dirty="0"/>
              <a:t>Offer flexible work schedules or remote work options when possible. This can help accommodate personal needs and improve overall job satisfaction.</a:t>
            </a:r>
            <a:endParaRPr lang="en-US" dirty="0">
              <a:cs typeface="Calibri"/>
            </a:endParaRPr>
          </a:p>
          <a:p>
            <a:pPr>
              <a:buFont typeface="Arial"/>
              <a:buChar char="•"/>
            </a:pPr>
            <a:r>
              <a:rPr lang="en-US" b="1" dirty="0"/>
              <a:t>Create a Positive Work Environment:</a:t>
            </a:r>
            <a:endParaRPr lang="en-US" dirty="0"/>
          </a:p>
          <a:p>
            <a:pPr marL="628650" lvl="1" indent="-171450">
              <a:buFont typeface="Arial"/>
              <a:buChar char="•"/>
            </a:pPr>
            <a:r>
              <a:rPr lang="en-US" dirty="0"/>
              <a:t>Foster a supportive and positive workplace culture. Encourage open communication, teamwork, and a sense of belonging among mental health professionals and the broader school staff.</a:t>
            </a:r>
            <a:endParaRPr lang="en-US" dirty="0">
              <a:cs typeface="Calibri"/>
            </a:endParaRPr>
          </a:p>
          <a:p>
            <a:pPr marL="171450" indent="-171450">
              <a:lnSpc>
                <a:spcPct val="90000"/>
              </a:lnSpc>
              <a:spcBef>
                <a:spcPts val="1000"/>
              </a:spcBef>
              <a:buFont typeface="Arial"/>
              <a:buChar char="•"/>
            </a:pPr>
            <a:r>
              <a:rPr lang="en-US" dirty="0"/>
              <a:t>Create a Positive Work Environment</a:t>
            </a:r>
            <a:endParaRPr lang="en-US" dirty="0">
              <a:cs typeface="Calibri"/>
            </a:endParaRPr>
          </a:p>
          <a:p>
            <a:pPr marL="628650" lvl="1" indent="-171450">
              <a:lnSpc>
                <a:spcPct val="90000"/>
              </a:lnSpc>
              <a:spcBef>
                <a:spcPts val="500"/>
              </a:spcBef>
              <a:buFont typeface="Arial"/>
              <a:buChar char="•"/>
            </a:pPr>
            <a:r>
              <a:rPr lang="en-US" dirty="0"/>
              <a:t>Culture &amp; climate of your school or university</a:t>
            </a:r>
            <a:endParaRPr lang="en-US" dirty="0">
              <a:cs typeface="Calibri"/>
            </a:endParaRPr>
          </a:p>
          <a:p>
            <a:pPr marL="628650" lvl="1" indent="-171450">
              <a:lnSpc>
                <a:spcPct val="90000"/>
              </a:lnSpc>
              <a:spcBef>
                <a:spcPts val="500"/>
              </a:spcBef>
              <a:buFont typeface="Arial"/>
              <a:buChar char="•"/>
            </a:pPr>
            <a:r>
              <a:rPr lang="en-US" dirty="0"/>
              <a:t>Providing well-being supports</a:t>
            </a:r>
            <a:endParaRPr lang="en-US" dirty="0">
              <a:cs typeface="Calibri"/>
            </a:endParaRPr>
          </a:p>
          <a:p>
            <a:pPr marL="171450" indent="-171450">
              <a:lnSpc>
                <a:spcPct val="90000"/>
              </a:lnSpc>
              <a:spcBef>
                <a:spcPts val="1000"/>
              </a:spcBef>
              <a:buFont typeface="Arial"/>
              <a:buChar char="•"/>
            </a:pPr>
            <a:r>
              <a:rPr lang="en-US" dirty="0"/>
              <a:t>Interpersonal staff relationships</a:t>
            </a:r>
          </a:p>
          <a:p>
            <a:endParaRPr lang="en-US" dirty="0">
              <a:ea typeface="Calibri"/>
              <a:cs typeface="Calibri"/>
            </a:endParaRPr>
          </a:p>
          <a:p>
            <a:endParaRPr lang="en-US" u="sng" dirty="0">
              <a:cs typeface="Calibri"/>
            </a:endParaRPr>
          </a:p>
          <a:p>
            <a:endParaRPr lang="en-US" dirty="0"/>
          </a:p>
          <a:p>
            <a:endParaRPr lang="en-US" dirty="0"/>
          </a:p>
          <a:p>
            <a:r>
              <a:rPr lang="en-US" dirty="0"/>
              <a:t>Proctor and colleagues (2014) suggest diversity recruitment should focus on program administrative support, outreach efforts, and inclusionary practices to raise awareness of the field and of its commitment to diversity. Another tactic is to create in-person or media presentations that can be distributed through minority-specific listservs, colleges, and cultural centers (</a:t>
            </a:r>
            <a:r>
              <a:rPr lang="en-US" dirty="0" err="1"/>
              <a:t>Bocanegra</a:t>
            </a:r>
            <a:r>
              <a:rPr lang="en-US" dirty="0"/>
              <a:t> et al., 2015). Also, school psychology scholars can collaborate with minority specific psychology organizations and present school psychology information to undergraduate psychology courses (</a:t>
            </a:r>
            <a:r>
              <a:rPr lang="en-US" dirty="0" err="1"/>
              <a:t>Bocanegra</a:t>
            </a:r>
            <a:r>
              <a:rPr lang="en-US" dirty="0"/>
              <a:t>, et al., 2015). When it comes to school psychology graduate program websites, administrators should focus on adding minority funding opportunities, multicultural degree options, and diversity statements to show their intent to attract racially and ethnically diverse students (Smith et al., 2016). By showing a commitment to diversity on school psychology websites, diverse students may feel more comfortable in applying to that specific school knowing they will be supported. </a:t>
            </a:r>
            <a:endParaRPr lang="en-US" dirty="0">
              <a:ea typeface="Calibri" panose="020F0502020204030204"/>
              <a:cs typeface="Calibri" panose="020F0502020204030204"/>
            </a:endParaRPr>
          </a:p>
          <a:p>
            <a:r>
              <a:rPr lang="en-US" dirty="0"/>
              <a:t>At the institutional level, Grapin et al. (2016) recommends that institutions strive to have a substantial representation of minority faculty and faculty that are interested in diversity topics. Institutions can also provide funding for fellowship and employment opportunities that allows diverse students to fund their education easily (Grapin et al., 2016).  For example, at the University of California, Santa Barbara, the graduate division has created the Racial Justice Fellowship that provides recipients interested in racial justice research with summer funding on top of a five year funding package (</a:t>
            </a:r>
            <a:r>
              <a:rPr lang="en-US" dirty="0" err="1"/>
              <a:t>Perko</a:t>
            </a:r>
            <a:r>
              <a:rPr lang="en-US" dirty="0"/>
              <a:t>, 2020). This type of support shows a commitment to diversity and racial justice initiatives. Another strategy is to create summer research programs for minorities to engage in with proper funding (Grapin et al., 2016). For example, in the California State University system, the California Pre-Doctoral program is a program intended to help REM students pursue doctoral education (Summer Research Opportunities, 2021). One aspect of the program is fully funding a summer research opportunity in an effort to connect students with doctoral research while alleviating the financial costs associated with doing so (Summer Research Opportunities, 2021).  These opportunities may give students the confidence to pursue graduate education and gain experience in their field of choice.</a:t>
            </a:r>
            <a:endParaRPr lang="en-US" dirty="0">
              <a:ea typeface="Calibri"/>
              <a:cs typeface="Calibri"/>
            </a:endParaRPr>
          </a:p>
          <a:p>
            <a:r>
              <a:rPr lang="en-US" dirty="0"/>
              <a:t>Having diverse faculty would likely mean more opportunities for diverse graduate students to engage in meaningful research with specific populations. It could also mean that diverse students feel more supported knowing there is faculty present with similar cultural backgrounds. Additionally, having minority funding and employment opportunities can alleviate the financial stressors disproportionately associated with REM students pursuing graduate education. Essentially, it is important that institutions commit themselves to providing opportunities to marginalized students that may make their transition to graduate school easier. After recruitment is addressed, future research should examine the factors associated with retaining school psychology faculty and school psychologists in practice.</a:t>
            </a:r>
            <a:endParaRPr lang="en-US" dirty="0">
              <a:ea typeface="Calibri"/>
              <a:cs typeface="Calibri"/>
            </a:endParaRPr>
          </a:p>
          <a:p>
            <a:br>
              <a:rPr lang="en-US" dirty="0">
                <a:cs typeface="+mn-lt"/>
              </a:rPr>
            </a:b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89AD9E68-233B-F136-0002-B1685C54CB96}"/>
              </a:ext>
            </a:extLst>
          </p:cNvPr>
          <p:cNvSpPr>
            <a:spLocks noGrp="1"/>
          </p:cNvSpPr>
          <p:nvPr>
            <p:ph type="sldNum" sz="quarter" idx="5"/>
          </p:nvPr>
        </p:nvSpPr>
        <p:spPr/>
        <p:txBody>
          <a:bodyPr/>
          <a:lstStyle/>
          <a:p>
            <a:fld id="{91A47FEA-9DF9-465D-B799-476B97B4F84D}" type="slidenum">
              <a:t>10</a:t>
            </a:fld>
            <a:endParaRPr lang="en-US"/>
          </a:p>
        </p:txBody>
      </p:sp>
    </p:spTree>
    <p:extLst>
      <p:ext uri="{BB962C8B-B14F-4D97-AF65-F5344CB8AC3E}">
        <p14:creationId xmlns:p14="http://schemas.microsoft.com/office/powerpoint/2010/main" val="111671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ABCB-6A05-7E1E-D1DC-2487602D3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50746-D8AD-B0C5-0500-4BF8D8E13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8AEA5-0F5E-EE2F-F774-1D0599AFCA87}"/>
              </a:ext>
            </a:extLst>
          </p:cNvPr>
          <p:cNvSpPr>
            <a:spLocks noGrp="1"/>
          </p:cNvSpPr>
          <p:nvPr>
            <p:ph type="body" idx="1"/>
          </p:nvPr>
        </p:nvSpPr>
        <p:spPr/>
        <p:txBody>
          <a:bodyPr/>
          <a:lstStyle/>
          <a:p>
            <a:r>
              <a:rPr lang="en-US" dirty="0"/>
              <a:t>Gerta</a:t>
            </a:r>
          </a:p>
          <a:p>
            <a:endParaRPr lang="en-US" dirty="0"/>
          </a:p>
          <a:p>
            <a:r>
              <a:rPr lang="en-US" b="1" dirty="0"/>
              <a:t>Competitive Compensation and Benefits:</a:t>
            </a:r>
            <a:endParaRPr lang="en-US" dirty="0">
              <a:cs typeface="Calibri"/>
            </a:endParaRPr>
          </a:p>
          <a:p>
            <a:pPr marL="628650" lvl="1" indent="-171450">
              <a:buFont typeface="Arial"/>
              <a:buChar char="•"/>
            </a:pPr>
            <a:r>
              <a:rPr lang="en-US" dirty="0"/>
              <a:t>Ensure that mental health professionals receive competitive salaries and benefits. Recognize and reward their expertise and dedication to the well-being of students.</a:t>
            </a:r>
            <a:endParaRPr lang="en-US" dirty="0">
              <a:cs typeface="Calibri"/>
            </a:endParaRPr>
          </a:p>
          <a:p>
            <a:pPr>
              <a:buFont typeface="Arial"/>
              <a:buChar char="•"/>
            </a:pPr>
            <a:r>
              <a:rPr lang="en-US" b="1" dirty="0"/>
              <a:t>Professional Development Opportunities:</a:t>
            </a:r>
            <a:endParaRPr lang="en-US" dirty="0"/>
          </a:p>
          <a:p>
            <a:pPr marL="628650" lvl="1" indent="-171450">
              <a:buFont typeface="Arial"/>
              <a:buChar char="•"/>
            </a:pPr>
            <a:r>
              <a:rPr lang="en-US" dirty="0"/>
              <a:t>Provide ongoing opportunities for professional growth and development. This can include workshops, conferences, and training sessions to enhance their skills and keep them engaged.</a:t>
            </a:r>
            <a:endParaRPr lang="en-US" dirty="0">
              <a:cs typeface="Calibri"/>
            </a:endParaRPr>
          </a:p>
          <a:p>
            <a:pPr>
              <a:buFont typeface="Arial"/>
              <a:buChar char="•"/>
            </a:pPr>
            <a:r>
              <a:rPr lang="en-US" b="1" dirty="0"/>
              <a:t>Mentorship Programs:</a:t>
            </a:r>
            <a:endParaRPr lang="en-US" dirty="0"/>
          </a:p>
          <a:p>
            <a:pPr marL="628650" lvl="1" indent="-171450">
              <a:buFont typeface="Arial"/>
              <a:buChar char="•"/>
            </a:pPr>
            <a:r>
              <a:rPr lang="en-US" dirty="0"/>
              <a:t>Establish mentorship programs where experienced mental health professionals can guide and support newer staff members. This can foster a sense of community and help build professional relationships.</a:t>
            </a:r>
            <a:endParaRPr lang="en-US" dirty="0">
              <a:cs typeface="Calibri"/>
            </a:endParaRPr>
          </a:p>
          <a:p>
            <a:pPr>
              <a:buFont typeface="Arial"/>
              <a:buChar char="•"/>
            </a:pPr>
            <a:r>
              <a:rPr lang="en-US" b="1" dirty="0"/>
              <a:t>Work-Life Balance:</a:t>
            </a:r>
            <a:endParaRPr lang="en-US" dirty="0"/>
          </a:p>
          <a:p>
            <a:pPr marL="628650" lvl="1" indent="-171450">
              <a:buFont typeface="Arial"/>
              <a:buChar char="•"/>
            </a:pPr>
            <a:r>
              <a:rPr lang="en-US" dirty="0"/>
              <a:t>Promote a healthy work-life balance to prevent burnout. Encourage mental health professionals to take breaks, use their vacation time, and manage their workload effectively.</a:t>
            </a:r>
            <a:endParaRPr lang="en-US" dirty="0">
              <a:cs typeface="Calibri"/>
            </a:endParaRPr>
          </a:p>
          <a:p>
            <a:pPr>
              <a:buFont typeface="Arial"/>
              <a:buChar char="•"/>
            </a:pPr>
            <a:r>
              <a:rPr lang="en-US" b="1" dirty="0"/>
              <a:t>Recognition and Appreciation:</a:t>
            </a:r>
            <a:endParaRPr lang="en-US" dirty="0"/>
          </a:p>
          <a:p>
            <a:pPr marL="628650" lvl="1" indent="-171450">
              <a:buFont typeface="Arial"/>
              <a:buChar char="•"/>
            </a:pPr>
            <a:r>
              <a:rPr lang="en-US" dirty="0"/>
              <a:t>Acknowledge and appreciate the contributions of mental health professionals regularly. Celebrate their achievements, both big and small, to boost morale and job satisfaction.</a:t>
            </a:r>
            <a:endParaRPr lang="en-US" dirty="0">
              <a:cs typeface="Calibri"/>
            </a:endParaRPr>
          </a:p>
          <a:p>
            <a:pPr>
              <a:buFont typeface="Arial"/>
              <a:buChar char="•"/>
            </a:pPr>
            <a:r>
              <a:rPr lang="en-US" b="1" dirty="0"/>
              <a:t>Flexible Schedules:</a:t>
            </a:r>
            <a:endParaRPr lang="en-US" dirty="0"/>
          </a:p>
          <a:p>
            <a:pPr marL="628650" lvl="1" indent="-171450">
              <a:buFont typeface="Arial"/>
              <a:buChar char="•"/>
            </a:pPr>
            <a:r>
              <a:rPr lang="en-US" dirty="0"/>
              <a:t>Offer flexible work schedules or remote work options when possible. This can help accommodate personal needs and improve overall job satisfaction.</a:t>
            </a:r>
            <a:endParaRPr lang="en-US" dirty="0">
              <a:cs typeface="Calibri"/>
            </a:endParaRPr>
          </a:p>
          <a:p>
            <a:pPr>
              <a:buFont typeface="Arial"/>
              <a:buChar char="•"/>
            </a:pPr>
            <a:r>
              <a:rPr lang="en-US" b="1" dirty="0"/>
              <a:t>Create a Positive Work Environment:</a:t>
            </a:r>
            <a:endParaRPr lang="en-US" dirty="0"/>
          </a:p>
          <a:p>
            <a:pPr marL="628650" lvl="1" indent="-171450">
              <a:buFont typeface="Arial"/>
              <a:buChar char="•"/>
            </a:pPr>
            <a:r>
              <a:rPr lang="en-US" dirty="0"/>
              <a:t>Foster a supportive and positive workplace culture. Encourage open communication, teamwork, and a sense of belonging among mental health professionals and the broader school staff.</a:t>
            </a:r>
            <a:endParaRPr lang="en-US" dirty="0">
              <a:cs typeface="Calibri"/>
            </a:endParaRPr>
          </a:p>
          <a:p>
            <a:pPr marL="171450" indent="-171450">
              <a:lnSpc>
                <a:spcPct val="90000"/>
              </a:lnSpc>
              <a:spcBef>
                <a:spcPts val="1000"/>
              </a:spcBef>
              <a:buFont typeface="Arial"/>
              <a:buChar char="•"/>
            </a:pPr>
            <a:r>
              <a:rPr lang="en-US" dirty="0"/>
              <a:t>Create a Positive Work Environment</a:t>
            </a:r>
            <a:endParaRPr lang="en-US" dirty="0">
              <a:cs typeface="Calibri"/>
            </a:endParaRPr>
          </a:p>
          <a:p>
            <a:pPr marL="628650" lvl="1" indent="-171450">
              <a:lnSpc>
                <a:spcPct val="90000"/>
              </a:lnSpc>
              <a:spcBef>
                <a:spcPts val="500"/>
              </a:spcBef>
              <a:buFont typeface="Arial"/>
              <a:buChar char="•"/>
            </a:pPr>
            <a:r>
              <a:rPr lang="en-US" dirty="0"/>
              <a:t>Culture &amp; climate of your school or university</a:t>
            </a:r>
            <a:endParaRPr lang="en-US" dirty="0">
              <a:cs typeface="Calibri"/>
            </a:endParaRPr>
          </a:p>
          <a:p>
            <a:pPr marL="628650" lvl="1" indent="-171450">
              <a:lnSpc>
                <a:spcPct val="90000"/>
              </a:lnSpc>
              <a:spcBef>
                <a:spcPts val="500"/>
              </a:spcBef>
              <a:buFont typeface="Arial"/>
              <a:buChar char="•"/>
            </a:pPr>
            <a:r>
              <a:rPr lang="en-US" dirty="0"/>
              <a:t>Providing well-being supports</a:t>
            </a:r>
            <a:endParaRPr lang="en-US" dirty="0">
              <a:cs typeface="Calibri"/>
            </a:endParaRPr>
          </a:p>
          <a:p>
            <a:pPr marL="171450" indent="-171450">
              <a:lnSpc>
                <a:spcPct val="90000"/>
              </a:lnSpc>
              <a:spcBef>
                <a:spcPts val="1000"/>
              </a:spcBef>
              <a:buFont typeface="Arial"/>
              <a:buChar char="•"/>
            </a:pPr>
            <a:r>
              <a:rPr lang="en-US" dirty="0"/>
              <a:t>Interpersonal staff relationships</a:t>
            </a:r>
          </a:p>
          <a:p>
            <a:endParaRPr lang="en-US" dirty="0">
              <a:ea typeface="Calibri"/>
              <a:cs typeface="Calibri"/>
            </a:endParaRPr>
          </a:p>
          <a:p>
            <a:endParaRPr lang="en-US" u="sng" dirty="0">
              <a:cs typeface="Calibri"/>
            </a:endParaRPr>
          </a:p>
          <a:p>
            <a:endParaRPr lang="en-US" dirty="0"/>
          </a:p>
          <a:p>
            <a:endParaRPr lang="en-US" dirty="0"/>
          </a:p>
          <a:p>
            <a:r>
              <a:rPr lang="en-US" dirty="0"/>
              <a:t>Proctor and colleagues (2014) suggest diversity recruitment should focus on program administrative support, outreach efforts, and inclusionary practices to raise awareness of the field and of its commitment to diversity. Another tactic is to create in-person or media presentations that can be distributed through minority-specific listservs, colleges, and cultural centers (</a:t>
            </a:r>
            <a:r>
              <a:rPr lang="en-US" dirty="0" err="1"/>
              <a:t>Bocanegra</a:t>
            </a:r>
            <a:r>
              <a:rPr lang="en-US" dirty="0"/>
              <a:t> et al., 2015). Also, school psychology scholars can collaborate with minority specific psychology organizations and present school psychology information to undergraduate psychology courses (</a:t>
            </a:r>
            <a:r>
              <a:rPr lang="en-US" dirty="0" err="1"/>
              <a:t>Bocanegra</a:t>
            </a:r>
            <a:r>
              <a:rPr lang="en-US" dirty="0"/>
              <a:t>, et al., 2015). When it comes to school psychology graduate program websites, administrators should focus on adding minority funding opportunities, multicultural degree options, and diversity statements to show their intent to attract racially and ethnically diverse students (Smith et al., 2016). By showing a commitment to diversity on school psychology websites, diverse students may feel more comfortable in applying to that specific school knowing they will be supported. </a:t>
            </a:r>
            <a:endParaRPr lang="en-US" dirty="0">
              <a:ea typeface="Calibri" panose="020F0502020204030204"/>
              <a:cs typeface="Calibri" panose="020F0502020204030204"/>
            </a:endParaRPr>
          </a:p>
          <a:p>
            <a:r>
              <a:rPr lang="en-US" dirty="0"/>
              <a:t>At the institutional level, Grapin et al. (2016) recommends that institutions strive to have a substantial representation of minority faculty and faculty that are interested in diversity topics. Institutions can also provide funding for fellowship and employment opportunities that allows diverse students to fund their education easily (Grapin et al., 2016).  For example, at the University of California, Santa Barbara, the graduate division has created the Racial Justice Fellowship that provides recipients interested in racial justice research with summer funding on top of a five year funding package (</a:t>
            </a:r>
            <a:r>
              <a:rPr lang="en-US" dirty="0" err="1"/>
              <a:t>Perko</a:t>
            </a:r>
            <a:r>
              <a:rPr lang="en-US" dirty="0"/>
              <a:t>, 2020). This type of support shows a commitment to diversity and racial justice initiatives. Another strategy is to create summer research programs for minorities to engage in with proper funding (Grapin et al., 2016). For example, in the California State University system, the California Pre-Doctoral program is a program intended to help REM students pursue doctoral education (Summer Research Opportunities, 2021). One aspect of the program is fully funding a summer research opportunity in an effort to connect students with doctoral research while alleviating the financial costs associated with doing so (Summer Research Opportunities, 2021).  These opportunities may give students the confidence to pursue graduate education and gain experience in their field of choice.</a:t>
            </a:r>
            <a:endParaRPr lang="en-US" dirty="0">
              <a:ea typeface="Calibri"/>
              <a:cs typeface="Calibri"/>
            </a:endParaRPr>
          </a:p>
          <a:p>
            <a:r>
              <a:rPr lang="en-US" dirty="0"/>
              <a:t>Having diverse faculty would likely mean more opportunities for diverse graduate students to engage in meaningful research with specific populations. It could also mean that diverse students feel more supported knowing there is faculty present with similar cultural backgrounds. Additionally, having minority funding and employment opportunities can alleviate the financial stressors disproportionately associated with REM students pursuing graduate education. Essentially, it is important that institutions commit themselves to providing opportunities to marginalized students that may make their transition to graduate school easier. After recruitment is addressed, future research should examine the factors associated with retaining school psychology faculty and school psychologists in practice.</a:t>
            </a:r>
            <a:endParaRPr lang="en-US" dirty="0">
              <a:ea typeface="Calibri"/>
              <a:cs typeface="Calibri"/>
            </a:endParaRPr>
          </a:p>
          <a:p>
            <a:br>
              <a:rPr lang="en-US" dirty="0">
                <a:cs typeface="+mn-lt"/>
              </a:rPr>
            </a:b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89AD9E68-233B-F136-0002-B1685C54CB96}"/>
              </a:ext>
            </a:extLst>
          </p:cNvPr>
          <p:cNvSpPr>
            <a:spLocks noGrp="1"/>
          </p:cNvSpPr>
          <p:nvPr>
            <p:ph type="sldNum" sz="quarter" idx="5"/>
          </p:nvPr>
        </p:nvSpPr>
        <p:spPr/>
        <p:txBody>
          <a:bodyPr/>
          <a:lstStyle/>
          <a:p>
            <a:fld id="{91A47FEA-9DF9-465D-B799-476B97B4F84D}" type="slidenum">
              <a:t>11</a:t>
            </a:fld>
            <a:endParaRPr lang="en-US"/>
          </a:p>
        </p:txBody>
      </p:sp>
    </p:spTree>
    <p:extLst>
      <p:ext uri="{BB962C8B-B14F-4D97-AF65-F5344CB8AC3E}">
        <p14:creationId xmlns:p14="http://schemas.microsoft.com/office/powerpoint/2010/main" val="71570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mn-lt"/>
              </a:rPr>
              <a:t>Jon</a:t>
            </a:r>
            <a:endParaRPr lang="en-US" dirty="0">
              <a:cs typeface="+mn-lt"/>
            </a:endParaRPr>
          </a:p>
          <a:p>
            <a:endParaRPr lang="en-US" dirty="0">
              <a:cs typeface="+mn-lt"/>
            </a:endParaRPr>
          </a:p>
          <a:p>
            <a:r>
              <a:rPr lang="en-US" dirty="0">
                <a:cs typeface="+mn-lt"/>
              </a:rPr>
              <a:t>Retention of diverse SMH</a:t>
            </a:r>
            <a:endParaRPr lang="en-US" dirty="0"/>
          </a:p>
          <a:p>
            <a:pPr marL="171450" indent="-171450">
              <a:buFont typeface="Calibri"/>
              <a:buChar char="-"/>
            </a:pPr>
            <a:r>
              <a:rPr lang="en-US" dirty="0">
                <a:cs typeface="+mn-lt"/>
              </a:rPr>
              <a:t>Coordinating/</a:t>
            </a:r>
            <a:r>
              <a:rPr lang="en-US" dirty="0" err="1">
                <a:cs typeface="+mn-lt"/>
              </a:rPr>
              <a:t>facilitatiing</a:t>
            </a:r>
            <a:r>
              <a:rPr lang="en-US" dirty="0">
                <a:cs typeface="+mn-lt"/>
              </a:rPr>
              <a:t> professional communities with other diverse faculty</a:t>
            </a:r>
            <a:endParaRPr lang="en-US" dirty="0">
              <a:ea typeface="Calibri"/>
              <a:cs typeface="+mn-lt"/>
            </a:endParaRPr>
          </a:p>
          <a:p>
            <a:pPr marL="171450" indent="-171450">
              <a:buFont typeface="Calibri"/>
              <a:buChar char="-"/>
            </a:pPr>
            <a:r>
              <a:rPr lang="en-US" dirty="0">
                <a:cs typeface="+mn-lt"/>
              </a:rPr>
              <a:t>Supporting membership with professional organizations focused on supporting minoritized professions </a:t>
            </a:r>
            <a:endParaRPr lang="en-US" dirty="0">
              <a:ea typeface="Calibri"/>
              <a:cs typeface="+mn-lt"/>
            </a:endParaRPr>
          </a:p>
          <a:p>
            <a:pPr marL="171450" indent="-171450">
              <a:buFont typeface="Calibri"/>
              <a:buChar char="-"/>
            </a:pPr>
            <a:r>
              <a:rPr lang="en-US" dirty="0">
                <a:cs typeface="+mn-lt"/>
              </a:rPr>
              <a:t>Establishing a climate that is supportive of diversity and celebrating diverse heritages </a:t>
            </a:r>
            <a:br>
              <a:rPr lang="en-US" dirty="0">
                <a:cs typeface="+mn-lt"/>
              </a:rPr>
            </a:b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A47FEA-9DF9-465D-B799-476B97B4F84D}" type="slidenum">
              <a:t>12</a:t>
            </a:fld>
            <a:endParaRPr lang="en-US"/>
          </a:p>
        </p:txBody>
      </p:sp>
    </p:spTree>
    <p:extLst>
      <p:ext uri="{BB962C8B-B14F-4D97-AF65-F5344CB8AC3E}">
        <p14:creationId xmlns:p14="http://schemas.microsoft.com/office/powerpoint/2010/main" val="3104559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Shannon to Introduce – 5-10min max</a:t>
            </a:r>
          </a:p>
          <a:p>
            <a:endParaRPr lang="en-US" dirty="0">
              <a:cs typeface="Calibri"/>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n-US" dirty="0">
              <a:cs typeface="Calibri"/>
            </a:endParaRPr>
          </a:p>
        </p:txBody>
      </p:sp>
      <p:sp>
        <p:nvSpPr>
          <p:cNvPr id="4" name="Slide Number Placeholder 3"/>
          <p:cNvSpPr>
            <a:spLocks noGrp="1"/>
          </p:cNvSpPr>
          <p:nvPr>
            <p:ph type="sldNum" sz="quarter" idx="5"/>
          </p:nvPr>
        </p:nvSpPr>
        <p:spPr/>
        <p:txBody>
          <a:bodyPr/>
          <a:lstStyle/>
          <a:p>
            <a:fld id="{91A47FEA-9DF9-465D-B799-476B97B4F84D}" type="slidenum">
              <a:rPr lang="en-US"/>
              <a:t>13</a:t>
            </a:fld>
            <a:endParaRPr lang="en-US"/>
          </a:p>
        </p:txBody>
      </p:sp>
    </p:spTree>
    <p:extLst>
      <p:ext uri="{BB962C8B-B14F-4D97-AF65-F5344CB8AC3E}">
        <p14:creationId xmlns:p14="http://schemas.microsoft.com/office/powerpoint/2010/main" val="187443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Arial" panose="020B0604020202020204" pitchFamily="34" charset="0"/>
                <a:ea typeface="Aptos" panose="020B0004020202020204" pitchFamily="34" charset="0"/>
                <a:cs typeface="Aptos" panose="020B0004020202020204" pitchFamily="34" charset="0"/>
              </a:rPr>
              <a:t>Shannon </a:t>
            </a:r>
            <a:r>
              <a:rPr lang="en-US" sz="1800" b="0">
                <a:solidFill>
                  <a:srgbClr val="000000"/>
                </a:solidFill>
                <a:effectLst/>
                <a:latin typeface="Arial" panose="020B0604020202020204" pitchFamily="34" charset="0"/>
                <a:ea typeface="Aptos" panose="020B0004020202020204" pitchFamily="34" charset="0"/>
                <a:cs typeface="Aptos" panose="020B0004020202020204" pitchFamily="34" charset="0"/>
              </a:rPr>
              <a:t>introduce </a:t>
            </a:r>
            <a:r>
              <a:rPr lang="en-US" sz="1800">
                <a:effectLst/>
                <a:latin typeface="Aptos" panose="020B0004020202020204" pitchFamily="34" charset="0"/>
                <a:ea typeface="Aptos" panose="020B0004020202020204" pitchFamily="34" charset="0"/>
                <a:cs typeface="Aptos" panose="020B0004020202020204" pitchFamily="34" charset="0"/>
              </a:rPr>
              <a:t>Lori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We invited her to be one of a few grantees we highlight on the topic of staff retention because of our review of the grant application in late 2023 (after METRICS was established)– described an innovative multi-faceted plan to retain social workers in Hamilton County Schools through a combination of monthly peer learning circles, 1:1 supervision, practitioner-selected PD, and stipends for clinical supervisors. </a:t>
            </a:r>
          </a:p>
          <a:p>
            <a:pPr marL="0" marR="0">
              <a:spcBef>
                <a:spcPts val="0"/>
              </a:spcBef>
              <a:spcAft>
                <a:spcPts val="0"/>
              </a:spcAft>
            </a:pPr>
            <a:endParaRPr lang="en-US" sz="1200" b="1" dirty="0">
              <a:solidFill>
                <a:srgbClr val="5F5F5F"/>
              </a:solidFill>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en-US" sz="1200" b="1" dirty="0">
                <a:solidFill>
                  <a:srgbClr val="5F5F5F"/>
                </a:solidFill>
                <a:effectLst/>
                <a:latin typeface="Montserrat" panose="00000500000000000000" pitchFamily="2" charset="0"/>
                <a:ea typeface="Aptos" panose="020B0004020202020204" pitchFamily="34" charset="0"/>
                <a:cs typeface="Aptos" panose="020B0004020202020204" pitchFamily="34" charset="0"/>
              </a:rPr>
              <a:t>Lori Carmack, LMSW, LSSW,</a:t>
            </a:r>
            <a:r>
              <a:rPr lang="en-US" sz="12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 Coordinator of School Social Work</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2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Social Emotional and Academic Development (SEAD) Department</a:t>
            </a:r>
          </a:p>
          <a:p>
            <a:pPr marL="0" marR="0"/>
            <a:r>
              <a:rPr lang="it-IT" sz="12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LORI CARMACK &lt;CARMACK_LORI@HCDE.ORG&gt;</a:t>
            </a:r>
            <a:endParaRPr lang="en-US" sz="1200" dirty="0">
              <a:solidFill>
                <a:srgbClr val="5F5F5F"/>
              </a:solidFill>
              <a:effectLst/>
              <a:latin typeface="Montserrat" panose="00000500000000000000" pitchFamily="2" charset="0"/>
              <a:ea typeface="Aptos" panose="020B0004020202020204" pitchFamily="34" charset="0"/>
              <a:cs typeface="Aptos" panose="020B0004020202020204" pitchFamily="34" charset="0"/>
            </a:endParaRPr>
          </a:p>
          <a:p>
            <a:pPr marL="0" marR="0"/>
            <a:r>
              <a:rPr lang="en-US" sz="1800" dirty="0">
                <a:solidFill>
                  <a:srgbClr val="0072C6"/>
                </a:solidFill>
                <a:effectLst/>
                <a:latin typeface="Montserrat" panose="00000500000000000000" pitchFamily="2" charset="0"/>
                <a:ea typeface="Aptos" panose="020B0004020202020204" pitchFamily="34" charset="0"/>
                <a:cs typeface="Aptos" panose="020B0004020202020204" pitchFamily="34" charset="0"/>
              </a:rPr>
              <a:t>3074 Hickory Valley Road | Chattanooga, TN 37421</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(P) 423.344.1477 | ext. 28083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u="sng" dirty="0">
                <a:solidFill>
                  <a:srgbClr val="5F5F5F"/>
                </a:solidFill>
                <a:effectLst/>
                <a:latin typeface="Montserrat" panose="00000500000000000000" pitchFamily="2" charset="0"/>
                <a:ea typeface="Aptos" panose="020B0004020202020204" pitchFamily="34" charset="0"/>
                <a:cs typeface="Aptos" panose="020B0004020202020204" pitchFamily="34" charset="0"/>
                <a:hlinkClick r:id="rId3" tooltip="https://www.hcde.org/cms/One.aspx?portalId=350278&amp;pageId=72979468"/>
              </a:rPr>
              <a:t>website</a:t>
            </a:r>
            <a:r>
              <a:rPr lang="en-US" sz="18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 | </a:t>
            </a:r>
            <a:r>
              <a:rPr lang="en-US" sz="1800" u="sng" dirty="0" err="1">
                <a:solidFill>
                  <a:srgbClr val="044A91"/>
                </a:solidFill>
                <a:effectLst/>
                <a:latin typeface="Montserrat" panose="00000500000000000000" pitchFamily="2" charset="0"/>
                <a:ea typeface="Aptos" panose="020B0004020202020204" pitchFamily="34" charset="0"/>
                <a:cs typeface="Aptos" panose="020B0004020202020204" pitchFamily="34" charset="0"/>
                <a:hlinkClick r:id="rId4"/>
              </a:rPr>
              <a:t>facebook</a:t>
            </a:r>
            <a:r>
              <a:rPr lang="en-US" sz="18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 | </a:t>
            </a:r>
            <a:r>
              <a:rPr lang="en-US" sz="1800" u="sng" dirty="0">
                <a:solidFill>
                  <a:srgbClr val="044A91"/>
                </a:solidFill>
                <a:effectLst/>
                <a:latin typeface="Montserrat" panose="00000500000000000000" pitchFamily="2" charset="0"/>
                <a:ea typeface="Aptos" panose="020B0004020202020204" pitchFamily="34" charset="0"/>
                <a:cs typeface="Aptos" panose="020B0004020202020204" pitchFamily="34" charset="0"/>
                <a:hlinkClick r:id="rId5"/>
              </a:rPr>
              <a:t>twitter</a:t>
            </a:r>
            <a:r>
              <a:rPr lang="en-US" sz="18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 | </a:t>
            </a:r>
            <a:r>
              <a:rPr lang="en-US" sz="1800" u="sng" dirty="0" err="1">
                <a:solidFill>
                  <a:srgbClr val="044A91"/>
                </a:solidFill>
                <a:effectLst/>
                <a:latin typeface="Montserrat" panose="00000500000000000000" pitchFamily="2" charset="0"/>
                <a:ea typeface="Aptos" panose="020B0004020202020204" pitchFamily="34" charset="0"/>
                <a:cs typeface="Aptos" panose="020B0004020202020204" pitchFamily="34" charset="0"/>
                <a:hlinkClick r:id="rId6"/>
              </a:rPr>
              <a:t>instagram</a:t>
            </a:r>
            <a:r>
              <a:rPr lang="en-US" sz="1800" dirty="0">
                <a:solidFill>
                  <a:srgbClr val="5F5F5F"/>
                </a:solidFill>
                <a:effectLst/>
                <a:latin typeface="Montserrat" panose="00000500000000000000" pitchFamily="2" charset="0"/>
                <a:ea typeface="Aptos" panose="020B0004020202020204" pitchFamily="34" charset="0"/>
                <a:cs typeface="Aptos" panose="020B0004020202020204" pitchFamily="34" charset="0"/>
              </a:rPr>
              <a:t> | </a:t>
            </a:r>
            <a:r>
              <a:rPr lang="en-US" sz="1800" u="sng" dirty="0" err="1">
                <a:solidFill>
                  <a:srgbClr val="044A91"/>
                </a:solidFill>
                <a:effectLst/>
                <a:latin typeface="Montserrat" panose="00000500000000000000" pitchFamily="2" charset="0"/>
                <a:ea typeface="Aptos" panose="020B0004020202020204" pitchFamily="34" charset="0"/>
                <a:cs typeface="Aptos" panose="020B0004020202020204" pitchFamily="34" charset="0"/>
                <a:hlinkClick r:id="rId7"/>
              </a:rPr>
              <a:t>youtube</a:t>
            </a:r>
            <a:endParaRPr lang="en-US" sz="1800" u="sng" dirty="0">
              <a:solidFill>
                <a:srgbClr val="044A91"/>
              </a:solidFill>
              <a:effectLst/>
              <a:latin typeface="Montserrat" panose="00000500000000000000" pitchFamily="2" charset="0"/>
              <a:ea typeface="Aptos" panose="020B0004020202020204" pitchFamily="34" charset="0"/>
              <a:cs typeface="Aptos" panose="020B0004020202020204" pitchFamily="34" charset="0"/>
            </a:endParaRPr>
          </a:p>
          <a:p>
            <a:pPr marL="0" marR="0"/>
            <a:endParaRPr lang="en-US" sz="1800" u="sng" dirty="0">
              <a:solidFill>
                <a:srgbClr val="044A91"/>
              </a:solidFill>
              <a:effectLst/>
              <a:latin typeface="Montserrat" panose="00000500000000000000" pitchFamily="2" charset="0"/>
              <a:ea typeface="Aptos" panose="020B0004020202020204" pitchFamily="34" charset="0"/>
              <a:cs typeface="Aptos" panose="020B0004020202020204" pitchFamily="34" charset="0"/>
            </a:endParaRPr>
          </a:p>
          <a:p>
            <a:pPr marL="0" marR="0"/>
            <a:r>
              <a:rPr lang="en-US" sz="1800" b="0" i="0" u="none" strike="noStrike" baseline="0" dirty="0">
                <a:latin typeface="Courier New" panose="02070309020205020404" pitchFamily="49" charset="0"/>
              </a:rPr>
              <a:t>Hamilton County Schools School Based Mental Health Services Project</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A47FEA-9DF9-465D-B799-476B97B4F84D}" type="slidenum">
              <a:rPr lang="en-US" smtClean="0"/>
              <a:t>14</a:t>
            </a:fld>
            <a:endParaRPr lang="en-US"/>
          </a:p>
        </p:txBody>
      </p:sp>
    </p:spTree>
    <p:extLst>
      <p:ext uri="{BB962C8B-B14F-4D97-AF65-F5344CB8AC3E}">
        <p14:creationId xmlns:p14="http://schemas.microsoft.com/office/powerpoint/2010/main" val="394095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a:solidFill>
                  <a:srgbClr val="000000"/>
                </a:solidFill>
                <a:effectLst/>
                <a:latin typeface="Arial" panose="020B0604020202020204" pitchFamily="34" charset="0"/>
                <a:ea typeface="Aptos" panose="020B0004020202020204" pitchFamily="34" charset="0"/>
                <a:cs typeface="Aptos" panose="020B0004020202020204" pitchFamily="34" charset="0"/>
              </a:rPr>
              <a:t>Shannon introduce Rebecca</a:t>
            </a:r>
          </a:p>
          <a:p>
            <a:pPr marL="0" marR="0">
              <a:spcBef>
                <a:spcPts val="0"/>
              </a:spcBef>
              <a:spcAft>
                <a:spcPts val="0"/>
              </a:spcAft>
            </a:pPr>
            <a:endPar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rPr>
              <a:t>Needs assessment response: </a:t>
            </a:r>
            <a:endPar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13 of 14 awarded districts under our grant have successfully hired a mental health provider for their districts and we feel confident in our ability to support the retention of these providers. When I came onto this project, and in light of the significant turnover our agency and districts experienced, we made the decision to prioritize building relationships with the districts, community partners, and county counseling agencies. Because of that, we are entering this second year with a great sense of momentum and support from the community and districts. </a:t>
            </a:r>
          </a:p>
          <a:p>
            <a:pPr marL="0" marR="0">
              <a:spcBef>
                <a:spcPts val="0"/>
              </a:spcBef>
              <a:spcAft>
                <a:spcPts val="0"/>
              </a:spcAft>
            </a:pPr>
            <a:endPar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Rebecca met with Shannon on 3/19/24 over Zoom to discuss retention supports.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Rebecca is confident these new hires will be retained due to monthly recurring supports offered to (a) the group of LMHPs (“LMHP Connect Meetings”) and (b) the larger administrative and school mental health teams in each district (“MTSS Coaching Academy”)</a:t>
            </a:r>
          </a:p>
          <a:p>
            <a:pPr marL="0" marR="0">
              <a:spcBef>
                <a:spcPts val="0"/>
              </a:spcBef>
              <a:spcAft>
                <a:spcPts val="0"/>
              </a:spcAft>
            </a:pPr>
            <a:endPar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rPr>
              <a:t>Rebecca </a:t>
            </a:r>
            <a:r>
              <a:rPr lang="en-US" sz="1200" b="1" dirty="0" err="1">
                <a:solidFill>
                  <a:srgbClr val="000000"/>
                </a:solidFill>
                <a:effectLst/>
                <a:latin typeface="Arial" panose="020B0604020202020204" pitchFamily="34" charset="0"/>
                <a:ea typeface="Aptos" panose="020B0004020202020204" pitchFamily="34" charset="0"/>
                <a:cs typeface="Aptos" panose="020B0004020202020204" pitchFamily="34" charset="0"/>
              </a:rPr>
              <a:t>Damron</a:t>
            </a:r>
            <a:r>
              <a:rPr lang="en-US" sz="1200" b="1" dirty="0">
                <a:solidFill>
                  <a:srgbClr val="000000"/>
                </a:solidFill>
                <a:effectLst/>
                <a:latin typeface="Arial" panose="020B0604020202020204" pitchFamily="34" charset="0"/>
                <a:ea typeface="Aptos" panose="020B0004020202020204" pitchFamily="34" charset="0"/>
                <a:cs typeface="Aptos" panose="020B0004020202020204" pitchFamily="34" charset="0"/>
              </a:rPr>
              <a:t>-Whitehead</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Project Manager - Project RESPECT</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Oklahoma State Department of Education</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2500 N. Lincoln Blvd.</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Oklahoma City, OK 73105</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(405) 839-4563</a:t>
            </a:r>
          </a:p>
          <a:p>
            <a:pPr marL="0" marR="0">
              <a:spcBef>
                <a:spcPts val="0"/>
              </a:spcBef>
              <a:spcAft>
                <a:spcPts val="0"/>
              </a:spcAft>
            </a:pPr>
            <a:endPar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Aptos" panose="020B0004020202020204" pitchFamily="34" charset="0"/>
                <a:cs typeface="Aptos" panose="020B0004020202020204" pitchFamily="34" charset="0"/>
              </a:rPr>
              <a:t>Is email as listed on slide, or as in survey: Rebecca.whitehead@sde.ok.gov</a:t>
            </a:r>
          </a:p>
          <a:p>
            <a:pPr marL="0" marR="0"/>
            <a:endParaRPr lang="en-US" sz="12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A47FEA-9DF9-465D-B799-476B97B4F84D}" type="slidenum">
              <a:rPr lang="en-US" smtClean="0"/>
              <a:t>15</a:t>
            </a:fld>
            <a:endParaRPr lang="en-US"/>
          </a:p>
        </p:txBody>
      </p:sp>
    </p:spTree>
    <p:extLst>
      <p:ext uri="{BB962C8B-B14F-4D97-AF65-F5344CB8AC3E}">
        <p14:creationId xmlns:p14="http://schemas.microsoft.com/office/powerpoint/2010/main" val="2390714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Arial" panose="020B0604020202020204" pitchFamily="34" charset="0"/>
                <a:ea typeface="Aptos" panose="020B0004020202020204" pitchFamily="34" charset="0"/>
                <a:cs typeface="Aptos" panose="020B0004020202020204" pitchFamily="34" charset="0"/>
              </a:rPr>
              <a:t>Shannon introduce Kellie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ptos" panose="020B0004020202020204" pitchFamily="34" charset="0"/>
                <a:cs typeface="Aptos" panose="020B0004020202020204" pitchFamily="34" charset="0"/>
              </a:rPr>
              <a:t>Needs assessment response: </a:t>
            </a:r>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a:t>
            </a:r>
            <a:r>
              <a:rPr lang="en-US" sz="1800" dirty="0">
                <a:effectLst/>
                <a:latin typeface="Aptos" panose="020B0004020202020204" pitchFamily="34" charset="0"/>
                <a:ea typeface="Aptos" panose="020B0004020202020204" pitchFamily="34" charset="0"/>
                <a:cs typeface="Aptos" panose="020B0004020202020204" pitchFamily="34" charset="0"/>
              </a:rPr>
              <a:t>“We have been able to provide good retention supports” as a particular success of the grant at this point</a:t>
            </a:r>
          </a:p>
          <a:p>
            <a:pPr marL="0" indent="0">
              <a:buFont typeface="Wingdings" panose="020B0604020202020204" pitchFamily="34" charset="0"/>
              <a:buNone/>
            </a:pPr>
            <a:endParaRPr lang="en-US" sz="2600" dirty="0">
              <a:latin typeface="Arial"/>
              <a:cs typeface="Arial"/>
            </a:endParaRPr>
          </a:p>
          <a:p>
            <a:pPr marL="0" indent="0">
              <a:buFont typeface="Wingdings" panose="020B0604020202020204" pitchFamily="34" charset="0"/>
              <a:buNone/>
            </a:pPr>
            <a:r>
              <a:rPr lang="en-US" sz="4000" b="0" i="0" dirty="0">
                <a:solidFill>
                  <a:srgbClr val="1F2D3B"/>
                </a:solidFill>
                <a:effectLst/>
                <a:latin typeface="Libre Franklin" panose="020F0502020204030204" pitchFamily="2" charset="0"/>
              </a:rPr>
              <a:t>Dr. Kellie Anderson, NCSP</a:t>
            </a:r>
            <a:br>
              <a:rPr lang="en-US" sz="4000" dirty="0"/>
            </a:br>
            <a:r>
              <a:rPr lang="en-US" sz="4000" b="0" i="0" dirty="0">
                <a:solidFill>
                  <a:srgbClr val="1F2D3B"/>
                </a:solidFill>
                <a:effectLst/>
                <a:latin typeface="Libre Franklin" panose="020F0502020204030204" pitchFamily="2" charset="0"/>
              </a:rPr>
              <a:t>Coordinator</a:t>
            </a:r>
            <a:br>
              <a:rPr lang="en-US" sz="4000" dirty="0"/>
            </a:br>
            <a:r>
              <a:rPr lang="en-US" sz="4000" b="0" i="0" dirty="0">
                <a:solidFill>
                  <a:srgbClr val="1F2D3B"/>
                </a:solidFill>
                <a:effectLst/>
                <a:latin typeface="Libre Franklin" panose="020F0502020204030204" pitchFamily="2" charset="0"/>
              </a:rPr>
              <a:t>Office of Psychological Services</a:t>
            </a:r>
            <a:br>
              <a:rPr lang="en-US" sz="4000" dirty="0"/>
            </a:br>
            <a:r>
              <a:rPr lang="en-US" sz="4000" b="0" i="0" dirty="0">
                <a:solidFill>
                  <a:srgbClr val="1F2D3B"/>
                </a:solidFill>
                <a:effectLst/>
                <a:latin typeface="Libre Franklin" panose="020F0502020204030204" pitchFamily="2" charset="0"/>
              </a:rPr>
              <a:t>410-222-5321</a:t>
            </a:r>
            <a:br>
              <a:rPr lang="en-US" sz="4000" dirty="0"/>
            </a:br>
            <a:r>
              <a:rPr lang="en-US" sz="4000" b="1" i="0" u="sng" dirty="0">
                <a:effectLst/>
                <a:latin typeface="Libre Franklin" panose="020F0502020204030204" pitchFamily="2" charset="0"/>
                <a:hlinkClick r:id="rId3"/>
              </a:rPr>
              <a:t>kjanderson@aacps.org</a:t>
            </a:r>
            <a:endParaRPr lang="en-US" sz="2600" dirty="0">
              <a:latin typeface="Arial"/>
              <a:cs typeface="Arial"/>
            </a:endParaRPr>
          </a:p>
          <a:p>
            <a:pPr lvl="2">
              <a:buFont typeface="Wingdings" panose="020B0604020202020204" pitchFamily="34" charset="0"/>
              <a:buChar char="§"/>
            </a:pPr>
            <a:endParaRPr lang="en-US" sz="19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91A47FEA-9DF9-465D-B799-476B97B4F84D}" type="slidenum">
              <a:rPr lang="en-US" smtClean="0"/>
              <a:t>16</a:t>
            </a:fld>
            <a:endParaRPr lang="en-US"/>
          </a:p>
        </p:txBody>
      </p:sp>
    </p:spTree>
    <p:extLst>
      <p:ext uri="{BB962C8B-B14F-4D97-AF65-F5344CB8AC3E}">
        <p14:creationId xmlns:p14="http://schemas.microsoft.com/office/powerpoint/2010/main" val="70588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A47FEA-9DF9-465D-B799-476B97B4F84D}" type="slidenum">
              <a:rPr lang="en-US" smtClean="0"/>
              <a:t>17</a:t>
            </a:fld>
            <a:endParaRPr lang="en-US"/>
          </a:p>
        </p:txBody>
      </p:sp>
    </p:spTree>
    <p:extLst>
      <p:ext uri="{BB962C8B-B14F-4D97-AF65-F5344CB8AC3E}">
        <p14:creationId xmlns:p14="http://schemas.microsoft.com/office/powerpoint/2010/main" val="337032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r>
              <a:rPr lang="en-US" dirty="0"/>
              <a:t>Heads-up about a forthcoming email</a:t>
            </a:r>
          </a:p>
          <a:p>
            <a:endParaRPr lang="en-US" dirty="0">
              <a:cs typeface="Calibri" panose="020F0502020204030204"/>
            </a:endParaRPr>
          </a:p>
          <a:p>
            <a:r>
              <a:rPr lang="en-US" dirty="0">
                <a:hlinkClick r:id="rId3"/>
              </a:rPr>
              <a:t>https://usf.az1.qualtrics.com/jfe/form/SV_brvYWBkEvuX1KoS</a:t>
            </a:r>
            <a:endParaRPr lang="en-US"/>
          </a:p>
        </p:txBody>
      </p:sp>
      <p:sp>
        <p:nvSpPr>
          <p:cNvPr id="4" name="Slide Number Placeholder 3"/>
          <p:cNvSpPr>
            <a:spLocks noGrp="1"/>
          </p:cNvSpPr>
          <p:nvPr>
            <p:ph type="sldNum" sz="quarter" idx="5"/>
          </p:nvPr>
        </p:nvSpPr>
        <p:spPr/>
        <p:txBody>
          <a:bodyPr/>
          <a:lstStyle/>
          <a:p>
            <a:fld id="{91A47FEA-9DF9-465D-B799-476B97B4F84D}" type="slidenum">
              <a:rPr lang="en-US" smtClean="0"/>
              <a:t>18</a:t>
            </a:fld>
            <a:endParaRPr lang="en-US"/>
          </a:p>
        </p:txBody>
      </p:sp>
    </p:spTree>
    <p:extLst>
      <p:ext uri="{BB962C8B-B14F-4D97-AF65-F5344CB8AC3E}">
        <p14:creationId xmlns:p14="http://schemas.microsoft.com/office/powerpoint/2010/main" val="128987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(from Whitney): Webinar Survey: </a:t>
            </a:r>
            <a:r>
              <a:rPr lang="en-US" sz="1800" u="sng" dirty="0">
                <a:solidFill>
                  <a:srgbClr val="467886"/>
                </a:solidFill>
                <a:effectLst/>
                <a:highlight>
                  <a:srgbClr val="FFFFFF"/>
                </a:highlight>
                <a:latin typeface="Helvetica Neue"/>
                <a:ea typeface="Aptos" panose="020B0004020202020204" pitchFamily="34" charset="0"/>
                <a:cs typeface="Aptos" panose="020B0004020202020204" pitchFamily="34" charset="0"/>
                <a:hlinkClick r:id="rId3"/>
              </a:rPr>
              <a:t>https://usf.az1.qualtrics.com/jfe/form/SV_3DfwYNCe55tx7IW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b="0" i="0" u="none" strike="noStrike" dirty="0">
              <a:solidFill>
                <a:srgbClr val="000000"/>
              </a:solidFill>
              <a:effectLst/>
              <a:latin typeface="Calibri" panose="020F0502020204030204" pitchFamily="34" charset="0"/>
              <a:ea typeface="Calibri"/>
              <a:cs typeface="Calibri"/>
            </a:endParaRPr>
          </a:p>
          <a:p>
            <a:r>
              <a:rPr lang="en-US" dirty="0">
                <a:solidFill>
                  <a:srgbClr val="000000"/>
                </a:solidFill>
                <a:latin typeface="Calibri"/>
                <a:ea typeface="Calibri"/>
                <a:cs typeface="Calibri"/>
              </a:rPr>
              <a:t>Reminder</a:t>
            </a:r>
            <a:endParaRPr lang="en-US" dirty="0">
              <a:solidFill>
                <a:srgbClr val="000000"/>
              </a:solidFill>
              <a:latin typeface="Calibri" panose="020F0502020204030204" pitchFamily="34" charset="0"/>
              <a:ea typeface="Calibri"/>
              <a:cs typeface="Calibri"/>
            </a:endParaRPr>
          </a:p>
          <a:p>
            <a:r>
              <a:rPr lang="en-US" dirty="0">
                <a:solidFill>
                  <a:srgbClr val="000000"/>
                </a:solidFill>
                <a:latin typeface="Calibri"/>
                <a:ea typeface="Calibri"/>
                <a:cs typeface="Calibri"/>
              </a:rPr>
              <a:t>reach out to PO if you want to </a:t>
            </a:r>
            <a:r>
              <a:rPr lang="en-US" dirty="0" err="1">
                <a:solidFill>
                  <a:srgbClr val="000000"/>
                </a:solidFill>
                <a:latin typeface="Calibri"/>
                <a:ea typeface="Calibri"/>
                <a:cs typeface="Calibri"/>
              </a:rPr>
              <a:t>rebudget</a:t>
            </a:r>
            <a:r>
              <a:rPr lang="en-US" dirty="0">
                <a:solidFill>
                  <a:srgbClr val="000000"/>
                </a:solidFill>
                <a:latin typeface="Calibri"/>
                <a:ea typeface="Calibri"/>
                <a:cs typeface="Calibri"/>
              </a:rPr>
              <a:t> to use funds in a different way</a:t>
            </a:r>
            <a:endParaRPr lang="en-US" dirty="0">
              <a:solidFill>
                <a:srgbClr val="000000"/>
              </a:solidFill>
              <a:latin typeface="Calibri" panose="020F0502020204030204" pitchFamily="34" charset="0"/>
              <a:ea typeface="Calibri"/>
              <a:cs typeface="Calibri"/>
            </a:endParaRPr>
          </a:p>
          <a:p>
            <a:r>
              <a:rPr lang="en-US" dirty="0">
                <a:ea typeface="Calibri"/>
                <a:cs typeface="Calibri"/>
              </a:rPr>
              <a:t>Mental Health Awareness month</a:t>
            </a:r>
            <a:endParaRPr lang="en-US" dirty="0">
              <a:cs typeface="Calibri"/>
            </a:endParaRPr>
          </a:p>
          <a:p>
            <a:endParaRPr lang="en-US" dirty="0">
              <a:cs typeface="Calibri"/>
            </a:endParaRPr>
          </a:p>
          <a:p>
            <a:r>
              <a:rPr lang="en-US" dirty="0">
                <a:hlinkClick r:id="rId3"/>
              </a:rPr>
              <a:t>https://usf.az1.qualtrics.com/jfe/form/SV_3DfwYNCe55tx7IW</a:t>
            </a:r>
            <a:endParaRPr lang="en-US" dirty="0">
              <a:ea typeface="Calibri"/>
              <a:cs typeface="Calibri"/>
              <a:hlinkClick r:id="rId3"/>
            </a:endParaRPr>
          </a:p>
          <a:p>
            <a:endParaRPr lang="en-US" dirty="0">
              <a:ea typeface="Calibri" panose="020F0502020204030204"/>
              <a:cs typeface="Calibri"/>
            </a:endParaRPr>
          </a:p>
          <a:p>
            <a:endParaRPr lang="en-US" dirty="0">
              <a:ea typeface="Calibri" panose="020F0502020204030204"/>
              <a:cs typeface="Calibri"/>
            </a:endParaRPr>
          </a:p>
          <a:p>
            <a:r>
              <a:rPr lang="en-US" dirty="0">
                <a:ea typeface="Calibri" panose="020F0502020204030204"/>
                <a:cs typeface="Calibri"/>
              </a:rPr>
              <a:t>Give 2 min</a:t>
            </a:r>
          </a:p>
        </p:txBody>
      </p:sp>
      <p:sp>
        <p:nvSpPr>
          <p:cNvPr id="4" name="Slide Number Placeholder 3"/>
          <p:cNvSpPr>
            <a:spLocks noGrp="1"/>
          </p:cNvSpPr>
          <p:nvPr>
            <p:ph type="sldNum" sz="quarter" idx="5"/>
          </p:nvPr>
        </p:nvSpPr>
        <p:spPr/>
        <p:txBody>
          <a:bodyPr/>
          <a:lstStyle/>
          <a:p>
            <a:fld id="{91A47FEA-9DF9-465D-B799-476B97B4F84D}" type="slidenum">
              <a:rPr lang="en-US" smtClean="0"/>
              <a:t>19</a:t>
            </a:fld>
            <a:endParaRPr lang="en-US"/>
          </a:p>
        </p:txBody>
      </p:sp>
    </p:spTree>
    <p:extLst>
      <p:ext uri="{BB962C8B-B14F-4D97-AF65-F5344CB8AC3E}">
        <p14:creationId xmlns:p14="http://schemas.microsoft.com/office/powerpoint/2010/main" val="389436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endParaRPr lang="en-US" dirty="0">
              <a:cs typeface="Calibri"/>
            </a:endParaRPr>
          </a:p>
        </p:txBody>
      </p:sp>
      <p:sp>
        <p:nvSpPr>
          <p:cNvPr id="4" name="Slide Number Placeholder 3"/>
          <p:cNvSpPr>
            <a:spLocks noGrp="1"/>
          </p:cNvSpPr>
          <p:nvPr>
            <p:ph type="sldNum" sz="quarter" idx="5"/>
          </p:nvPr>
        </p:nvSpPr>
        <p:spPr/>
        <p:txBody>
          <a:bodyPr/>
          <a:lstStyle/>
          <a:p>
            <a:fld id="{91A47FEA-9DF9-465D-B799-476B97B4F84D}" type="slidenum">
              <a:rPr lang="en-US" smtClean="0"/>
              <a:t>2</a:t>
            </a:fld>
            <a:endParaRPr lang="en-US"/>
          </a:p>
        </p:txBody>
      </p:sp>
    </p:spTree>
    <p:extLst>
      <p:ext uri="{BB962C8B-B14F-4D97-AF65-F5344CB8AC3E}">
        <p14:creationId xmlns:p14="http://schemas.microsoft.com/office/powerpoint/2010/main" val="3091470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a:p>
            <a:endParaRPr lang="en-US" dirty="0"/>
          </a:p>
          <a:p>
            <a:r>
              <a:rPr lang="en-US" dirty="0"/>
              <a:t>Technical assistance</a:t>
            </a:r>
          </a:p>
        </p:txBody>
      </p:sp>
      <p:sp>
        <p:nvSpPr>
          <p:cNvPr id="4" name="Slide Number Placeholder 3"/>
          <p:cNvSpPr>
            <a:spLocks noGrp="1"/>
          </p:cNvSpPr>
          <p:nvPr>
            <p:ph type="sldNum" sz="quarter" idx="5"/>
          </p:nvPr>
        </p:nvSpPr>
        <p:spPr/>
        <p:txBody>
          <a:bodyPr/>
          <a:lstStyle/>
          <a:p>
            <a:fld id="{91A47FEA-9DF9-465D-B799-476B97B4F84D}" type="slidenum">
              <a:rPr lang="en-US" smtClean="0"/>
              <a:t>20</a:t>
            </a:fld>
            <a:endParaRPr lang="en-US"/>
          </a:p>
        </p:txBody>
      </p:sp>
    </p:spTree>
    <p:extLst>
      <p:ext uri="{BB962C8B-B14F-4D97-AF65-F5344CB8AC3E}">
        <p14:creationId xmlns:p14="http://schemas.microsoft.com/office/powerpoint/2010/main" val="321057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Katie</a:t>
            </a:r>
          </a:p>
        </p:txBody>
      </p:sp>
      <p:sp>
        <p:nvSpPr>
          <p:cNvPr id="4" name="Slide Number Placeholder 3"/>
          <p:cNvSpPr>
            <a:spLocks noGrp="1"/>
          </p:cNvSpPr>
          <p:nvPr>
            <p:ph type="sldNum" sz="quarter" idx="5"/>
          </p:nvPr>
        </p:nvSpPr>
        <p:spPr/>
        <p:txBody>
          <a:bodyPr/>
          <a:lstStyle/>
          <a:p>
            <a:fld id="{91A47FEA-9DF9-465D-B799-476B97B4F84D}" type="slidenum">
              <a:rPr lang="en-US" smtClean="0"/>
              <a:t>3</a:t>
            </a:fld>
            <a:endParaRPr lang="en-US"/>
          </a:p>
        </p:txBody>
      </p:sp>
    </p:spTree>
    <p:extLst>
      <p:ext uri="{BB962C8B-B14F-4D97-AF65-F5344CB8AC3E}">
        <p14:creationId xmlns:p14="http://schemas.microsoft.com/office/powerpoint/2010/main" val="244121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Rebecca Damron, Oklahoma State DOE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Lori Carmack, Hamilton Schools, TN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Kellie Anderson, Anne Arundel AACPS, MD</a:t>
            </a:r>
            <a:endParaRPr lang="en-US" sz="1200"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mn-cs"/>
              </a:rPr>
              <a:t>These presenters will share: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mn-cs"/>
              </a:rPr>
              <a:t>            </a:t>
            </a:r>
            <a:r>
              <a:rPr lang="en-US" sz="2800" dirty="0">
                <a:cs typeface="Calibri"/>
              </a:rPr>
              <a:t>Brief Description of Grant</a:t>
            </a:r>
            <a:endParaRPr lang="en-US" sz="2800" dirty="0"/>
          </a:p>
          <a:p>
            <a:pPr lvl="1"/>
            <a:r>
              <a:rPr lang="en-US" sz="2800" dirty="0">
                <a:cs typeface="Calibri"/>
              </a:rPr>
              <a:t>Strategies for Retention</a:t>
            </a:r>
          </a:p>
          <a:p>
            <a:pPr lvl="1"/>
            <a:r>
              <a:rPr lang="en-US" sz="2800" dirty="0">
                <a:cs typeface="Calibri"/>
              </a:rPr>
              <a:t>Successful Experiences </a:t>
            </a:r>
          </a:p>
        </p:txBody>
      </p:sp>
      <p:sp>
        <p:nvSpPr>
          <p:cNvPr id="4" name="Slide Number Placeholder 3"/>
          <p:cNvSpPr>
            <a:spLocks noGrp="1"/>
          </p:cNvSpPr>
          <p:nvPr>
            <p:ph type="sldNum" sz="quarter" idx="5"/>
          </p:nvPr>
        </p:nvSpPr>
        <p:spPr/>
        <p:txBody>
          <a:bodyPr/>
          <a:lstStyle/>
          <a:p>
            <a:fld id="{91A47FEA-9DF9-465D-B799-476B97B4F84D}" type="slidenum">
              <a:rPr lang="en-US" smtClean="0"/>
              <a:t>4</a:t>
            </a:fld>
            <a:endParaRPr lang="en-US"/>
          </a:p>
        </p:txBody>
      </p:sp>
    </p:spTree>
    <p:extLst>
      <p:ext uri="{BB962C8B-B14F-4D97-AF65-F5344CB8AC3E}">
        <p14:creationId xmlns:p14="http://schemas.microsoft.com/office/powerpoint/2010/main" val="230813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5"/>
          </p:nvPr>
        </p:nvSpPr>
        <p:spPr/>
        <p:txBody>
          <a:bodyPr/>
          <a:lstStyle/>
          <a:p>
            <a:fld id="{91A47FEA-9DF9-465D-B799-476B97B4F84D}" type="slidenum">
              <a:rPr lang="en-US" smtClean="0"/>
              <a:t>5</a:t>
            </a:fld>
            <a:endParaRPr lang="en-US"/>
          </a:p>
        </p:txBody>
      </p:sp>
    </p:spTree>
    <p:extLst>
      <p:ext uri="{BB962C8B-B14F-4D97-AF65-F5344CB8AC3E}">
        <p14:creationId xmlns:p14="http://schemas.microsoft.com/office/powerpoint/2010/main" val="84566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20B0604020202020204" pitchFamily="34" charset="0"/>
              <a:buNone/>
            </a:pPr>
            <a:endParaRPr lang="en-US" sz="2600" dirty="0">
              <a:latin typeface="Arial"/>
              <a:cs typeface="Arial"/>
            </a:endParaRPr>
          </a:p>
          <a:p>
            <a:pPr lvl="2">
              <a:buFont typeface="Wingdings" panose="020B0604020202020204" pitchFamily="34" charset="0"/>
              <a:buChar char="§"/>
            </a:pPr>
            <a:endParaRPr lang="en-US" sz="1900" dirty="0">
              <a:latin typeface="Arial"/>
              <a:cs typeface="Arial"/>
            </a:endParaRPr>
          </a:p>
          <a:p>
            <a:r>
              <a:rPr lang="en-US" dirty="0"/>
              <a:t>Evan</a:t>
            </a:r>
          </a:p>
        </p:txBody>
      </p:sp>
      <p:sp>
        <p:nvSpPr>
          <p:cNvPr id="4" name="Slide Number Placeholder 3"/>
          <p:cNvSpPr>
            <a:spLocks noGrp="1"/>
          </p:cNvSpPr>
          <p:nvPr>
            <p:ph type="sldNum" sz="quarter" idx="5"/>
          </p:nvPr>
        </p:nvSpPr>
        <p:spPr/>
        <p:txBody>
          <a:bodyPr/>
          <a:lstStyle/>
          <a:p>
            <a:fld id="{91A47FEA-9DF9-465D-B799-476B97B4F84D}" type="slidenum">
              <a:rPr lang="en-US" smtClean="0"/>
              <a:t>6</a:t>
            </a:fld>
            <a:endParaRPr lang="en-US"/>
          </a:p>
        </p:txBody>
      </p:sp>
    </p:spTree>
    <p:extLst>
      <p:ext uri="{BB962C8B-B14F-4D97-AF65-F5344CB8AC3E}">
        <p14:creationId xmlns:p14="http://schemas.microsoft.com/office/powerpoint/2010/main" val="7960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Evan</a:t>
            </a:r>
          </a:p>
          <a:p>
            <a:r>
              <a:rPr lang="en-US" dirty="0">
                <a:cs typeface="Calibri"/>
              </a:rPr>
              <a:t>Have a plan – hiring is important but want them to stay</a:t>
            </a:r>
          </a:p>
          <a:p>
            <a:r>
              <a:rPr lang="en-US" dirty="0">
                <a:cs typeface="Calibri"/>
              </a:rPr>
              <a:t>Recruitment is retention and retention is recruitment</a:t>
            </a:r>
          </a:p>
          <a:p>
            <a:endParaRPr lang="en-US" dirty="0">
              <a:cs typeface="Calibri"/>
            </a:endParaRPr>
          </a:p>
          <a:p>
            <a:r>
              <a:rPr lang="en-US" dirty="0">
                <a:cs typeface="Calibri"/>
              </a:rPr>
              <a:t>REFER attendees to recruitment slide</a:t>
            </a:r>
          </a:p>
        </p:txBody>
      </p:sp>
      <p:sp>
        <p:nvSpPr>
          <p:cNvPr id="4" name="Slide Number Placeholder 3"/>
          <p:cNvSpPr>
            <a:spLocks noGrp="1"/>
          </p:cNvSpPr>
          <p:nvPr>
            <p:ph type="sldNum" sz="quarter" idx="5"/>
          </p:nvPr>
        </p:nvSpPr>
        <p:spPr/>
        <p:txBody>
          <a:bodyPr/>
          <a:lstStyle/>
          <a:p>
            <a:fld id="{91A47FEA-9DF9-465D-B799-476B97B4F84D}" type="slidenum">
              <a:rPr lang="en-US"/>
              <a:t>7</a:t>
            </a:fld>
            <a:endParaRPr lang="en-US"/>
          </a:p>
        </p:txBody>
      </p:sp>
    </p:spTree>
    <p:extLst>
      <p:ext uri="{BB962C8B-B14F-4D97-AF65-F5344CB8AC3E}">
        <p14:creationId xmlns:p14="http://schemas.microsoft.com/office/powerpoint/2010/main" val="295589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Evan</a:t>
            </a:r>
          </a:p>
        </p:txBody>
      </p:sp>
      <p:sp>
        <p:nvSpPr>
          <p:cNvPr id="4" name="Slide Number Placeholder 3"/>
          <p:cNvSpPr>
            <a:spLocks noGrp="1"/>
          </p:cNvSpPr>
          <p:nvPr>
            <p:ph type="sldNum" sz="quarter" idx="5"/>
          </p:nvPr>
        </p:nvSpPr>
        <p:spPr/>
        <p:txBody>
          <a:bodyPr/>
          <a:lstStyle/>
          <a:p>
            <a:fld id="{91A47FEA-9DF9-465D-B799-476B97B4F84D}" type="slidenum">
              <a:rPr lang="en-US"/>
              <a:t>8</a:t>
            </a:fld>
            <a:endParaRPr lang="en-US"/>
          </a:p>
        </p:txBody>
      </p:sp>
    </p:spTree>
    <p:extLst>
      <p:ext uri="{BB962C8B-B14F-4D97-AF65-F5344CB8AC3E}">
        <p14:creationId xmlns:p14="http://schemas.microsoft.com/office/powerpoint/2010/main" val="89339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Alison</a:t>
            </a:r>
          </a:p>
          <a:p>
            <a:r>
              <a:rPr lang="en-US" dirty="0"/>
              <a:t>Proctor and Truscott (2010) analyzed the reason for attrition from a small sample of African American students previously enrolled in a school psychology program. Participants reported a misalignment with the career objectives, program’s failure to meet expectations, job constraints, and a lack of relationship with peers and faculty as reasons for their decision to leave their respective program (Proctor &amp; Truscott, 2010). </a:t>
            </a:r>
          </a:p>
        </p:txBody>
      </p:sp>
      <p:sp>
        <p:nvSpPr>
          <p:cNvPr id="4" name="Slide Number Placeholder 3"/>
          <p:cNvSpPr>
            <a:spLocks noGrp="1"/>
          </p:cNvSpPr>
          <p:nvPr>
            <p:ph type="sldNum" sz="quarter" idx="5"/>
          </p:nvPr>
        </p:nvSpPr>
        <p:spPr/>
        <p:txBody>
          <a:bodyPr/>
          <a:lstStyle/>
          <a:p>
            <a:fld id="{91A47FEA-9DF9-465D-B799-476B97B4F84D}" type="slidenum">
              <a:rPr lang="en-US"/>
              <a:t>9</a:t>
            </a:fld>
            <a:endParaRPr lang="en-US"/>
          </a:p>
        </p:txBody>
      </p:sp>
    </p:spTree>
    <p:extLst>
      <p:ext uri="{BB962C8B-B14F-4D97-AF65-F5344CB8AC3E}">
        <p14:creationId xmlns:p14="http://schemas.microsoft.com/office/powerpoint/2010/main" val="344046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035-A5DB-4D59-9C5A-D67B889770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17BB98-A69F-6BD1-80CB-467E188AD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43ECF1-2433-DEEF-4468-95B244ECA4B9}"/>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76AE8F6C-49B8-701C-8D21-C7FDC0632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5E37E-50BC-59DD-0277-538A189BCC64}"/>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292082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BF55-DC07-C69B-C9E1-F6EAEB061C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9D103-E8CA-F53C-C190-4ED80CA588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679D0-08D7-432F-6E4B-5D2F1D60E136}"/>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DC79146C-7E63-53EF-AB34-072E3F711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FCFDC-E190-1394-825C-4579A4223461}"/>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74182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39185-4B4E-D8A8-FB38-8B07F41B3F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EABD3-C0A0-D832-A9EE-104E4D89C8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FE2CC-B23F-66E0-13C2-DCA0348A0414}"/>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B4E84647-7EE9-0361-A879-450BD5820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232F4-B847-E638-26F8-5CD6239BB2EF}"/>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422542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4772-5EED-2891-D761-E461025E2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D5D87-2B2B-CCCB-25A4-AB03708698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720F4-C6C1-B426-8CC7-2573EBFDFF8C}"/>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E3FD00C5-9C93-B29C-31C2-49538D5A3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C9D51-0C7C-3037-A5B7-DA3A62D06803}"/>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19682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E36D-1EDE-62F5-A6D6-96F9714D09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97BA7-73D1-17D3-FEFF-C919A8537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202432-5357-2A36-312F-13ADB6BA43F0}"/>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FE911FB3-A741-CE33-8D43-17856C768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887A6-03D1-C4A8-EC6F-98A657690C75}"/>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313408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52A8-6285-1182-699F-DC40C39B7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BA7AC-BBA3-9BCF-1047-FA8677B0C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A21CE-DE22-7738-F209-F23C5A0B8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250315-7501-8F81-0E26-76E852978570}"/>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6" name="Footer Placeholder 5">
            <a:extLst>
              <a:ext uri="{FF2B5EF4-FFF2-40B4-BE49-F238E27FC236}">
                <a16:creationId xmlns:a16="http://schemas.microsoft.com/office/drawing/2014/main" id="{E8D5752F-45D4-59DE-4377-00B94680A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57FEA-34A7-176B-2084-9DF57C34CDF4}"/>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939983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EC9D-D3C2-A97E-9F71-33454C5FCC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1E8473-DB1A-69C6-F5BC-2B9604E5A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98D61-C8B8-65C0-7666-2834882BAF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EE71B-3420-F8AD-D647-2E2BEBDEC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1D10F-9967-DC25-F60F-45BFF89B99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2D6FF-2E60-9217-1274-590C87C13645}"/>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8" name="Footer Placeholder 7">
            <a:extLst>
              <a:ext uri="{FF2B5EF4-FFF2-40B4-BE49-F238E27FC236}">
                <a16:creationId xmlns:a16="http://schemas.microsoft.com/office/drawing/2014/main" id="{E161432A-8511-D1CA-50AB-E0EBFC51D6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ADB1A-790B-14AF-56A7-48E9E0FB37E5}"/>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28088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E693-C573-62F6-9F1B-679A6DFCE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B543A-119A-F780-2069-78F86FD4C932}"/>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4" name="Footer Placeholder 3">
            <a:extLst>
              <a:ext uri="{FF2B5EF4-FFF2-40B4-BE49-F238E27FC236}">
                <a16:creationId xmlns:a16="http://schemas.microsoft.com/office/drawing/2014/main" id="{0253386A-7CE6-4AE0-4742-8DF9534188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72873C-AABA-F9FA-6B11-01224ACD2400}"/>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325045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80AA5-DE0D-6950-3A39-52A7FC903365}"/>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3" name="Footer Placeholder 2">
            <a:extLst>
              <a:ext uri="{FF2B5EF4-FFF2-40B4-BE49-F238E27FC236}">
                <a16:creationId xmlns:a16="http://schemas.microsoft.com/office/drawing/2014/main" id="{FE382701-B7D9-B26E-398E-C1195769B5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2D5B65-5378-F21C-DD0C-CDBAA1ADAE35}"/>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324000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5FA6-18B6-6032-6B96-DF92232E0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4074A-1530-87E9-16C8-E4879B37C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D61AB-29B1-EF5D-3DB5-CD7CD0A4C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21EC68-5288-7610-7DF6-58F532FC2EBC}"/>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6" name="Footer Placeholder 5">
            <a:extLst>
              <a:ext uri="{FF2B5EF4-FFF2-40B4-BE49-F238E27FC236}">
                <a16:creationId xmlns:a16="http://schemas.microsoft.com/office/drawing/2014/main" id="{34FBFE99-2EB0-63D0-BDFD-A6429C04B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02B0C-3B04-02DC-B63A-BD8A07BA8F90}"/>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182626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4E6D-D79C-9194-C0D1-EC48943EC8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FFB45-97CD-168E-62BE-412BC00AC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2E9F80-60C8-6E65-D016-DB545291E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CD06F-7268-7068-5527-77EC64B1FEED}"/>
              </a:ext>
            </a:extLst>
          </p:cNvPr>
          <p:cNvSpPr>
            <a:spLocks noGrp="1"/>
          </p:cNvSpPr>
          <p:nvPr>
            <p:ph type="dt" sz="half" idx="10"/>
          </p:nvPr>
        </p:nvSpPr>
        <p:spPr/>
        <p:txBody>
          <a:bodyPr/>
          <a:lstStyle/>
          <a:p>
            <a:fld id="{A101ED69-8024-4C66-B8DA-6DFA0D2CB268}" type="datetimeFigureOut">
              <a:rPr lang="en-US" smtClean="0"/>
              <a:t>4/18/24</a:t>
            </a:fld>
            <a:endParaRPr lang="en-US"/>
          </a:p>
        </p:txBody>
      </p:sp>
      <p:sp>
        <p:nvSpPr>
          <p:cNvPr id="6" name="Footer Placeholder 5">
            <a:extLst>
              <a:ext uri="{FF2B5EF4-FFF2-40B4-BE49-F238E27FC236}">
                <a16:creationId xmlns:a16="http://schemas.microsoft.com/office/drawing/2014/main" id="{34F03A12-EC5A-741B-9B6E-8A8759512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D789C-5DFC-B9EE-0B17-6C33B9DED796}"/>
              </a:ext>
            </a:extLst>
          </p:cNvPr>
          <p:cNvSpPr>
            <a:spLocks noGrp="1"/>
          </p:cNvSpPr>
          <p:nvPr>
            <p:ph type="sldNum" sz="quarter" idx="12"/>
          </p:nvPr>
        </p:nvSpPr>
        <p:spPr/>
        <p:txBody>
          <a:bodyPr/>
          <a:lstStyle/>
          <a:p>
            <a:fld id="{20C0EAF5-482E-4207-BD04-98F909CC07E7}" type="slidenum">
              <a:rPr lang="en-US" smtClean="0"/>
              <a:t>‹#›</a:t>
            </a:fld>
            <a:endParaRPr lang="en-US"/>
          </a:p>
        </p:txBody>
      </p:sp>
    </p:spTree>
    <p:extLst>
      <p:ext uri="{BB962C8B-B14F-4D97-AF65-F5344CB8AC3E}">
        <p14:creationId xmlns:p14="http://schemas.microsoft.com/office/powerpoint/2010/main" val="126005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02678-FFF3-AD6D-5760-F116C7A1B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227FC3-2B71-56A4-C7F5-2F7DA44AE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DBAEB-4CE1-083C-3A6B-5BB3D9422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1ED69-8024-4C66-B8DA-6DFA0D2CB268}" type="datetimeFigureOut">
              <a:rPr lang="en-US" smtClean="0"/>
              <a:t>4/18/24</a:t>
            </a:fld>
            <a:endParaRPr lang="en-US"/>
          </a:p>
        </p:txBody>
      </p:sp>
      <p:sp>
        <p:nvSpPr>
          <p:cNvPr id="5" name="Footer Placeholder 4">
            <a:extLst>
              <a:ext uri="{FF2B5EF4-FFF2-40B4-BE49-F238E27FC236}">
                <a16:creationId xmlns:a16="http://schemas.microsoft.com/office/drawing/2014/main" id="{4398E4FA-6DC3-AEEA-C670-EE3AD10034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2616B4-55DE-6BD8-AC6D-D8E749902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0EAF5-482E-4207-BD04-98F909CC07E7}" type="slidenum">
              <a:rPr lang="en-US" smtClean="0"/>
              <a:t>‹#›</a:t>
            </a:fld>
            <a:endParaRPr lang="en-US"/>
          </a:p>
        </p:txBody>
      </p:sp>
    </p:spTree>
    <p:extLst>
      <p:ext uri="{BB962C8B-B14F-4D97-AF65-F5344CB8AC3E}">
        <p14:creationId xmlns:p14="http://schemas.microsoft.com/office/powerpoint/2010/main" val="363040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hyperlink" Target="https://usf.az1.qualtrics.com/jfe/form/SV_3DfwYNCe55tx7IW" TargetMode="Externa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metricscenter.org/support"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2.tiff"/><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tiff"/><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7.jpeg"/><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tif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E934-4F59-66F5-B037-1664A6873CDE}"/>
              </a:ext>
            </a:extLst>
          </p:cNvPr>
          <p:cNvSpPr>
            <a:spLocks noGrp="1"/>
          </p:cNvSpPr>
          <p:nvPr>
            <p:ph type="ctrTitle"/>
          </p:nvPr>
        </p:nvSpPr>
        <p:spPr>
          <a:xfrm>
            <a:off x="838199" y="3220522"/>
            <a:ext cx="7732595" cy="1754376"/>
          </a:xfrm>
        </p:spPr>
        <p:txBody>
          <a:bodyPr>
            <a:normAutofit/>
          </a:bodyPr>
          <a:lstStyle/>
          <a:p>
            <a:pPr algn="l"/>
            <a:r>
              <a:rPr lang="en-US" sz="3700" b="1" dirty="0"/>
              <a:t>Retention of School Mental Health Professionals</a:t>
            </a:r>
          </a:p>
        </p:txBody>
      </p:sp>
      <p:pic>
        <p:nvPicPr>
          <p:cNvPr id="6" name="Picture 5">
            <a:extLst>
              <a:ext uri="{FF2B5EF4-FFF2-40B4-BE49-F238E27FC236}">
                <a16:creationId xmlns:a16="http://schemas.microsoft.com/office/drawing/2014/main" id="{DD0D4130-6910-5B53-8F89-0BFA3E8A43B2}"/>
              </a:ext>
            </a:extLst>
          </p:cNvPr>
          <p:cNvPicPr>
            <a:picLocks noChangeAspect="1"/>
          </p:cNvPicPr>
          <p:nvPr/>
        </p:nvPicPr>
        <p:blipFill>
          <a:blip r:embed="rId3"/>
          <a:stretch>
            <a:fillRect/>
          </a:stretch>
        </p:blipFill>
        <p:spPr>
          <a:xfrm>
            <a:off x="5324475" y="1394794"/>
            <a:ext cx="6153150" cy="1076801"/>
          </a:xfrm>
          <a:prstGeom prst="rect">
            <a:avLst/>
          </a:prstGeom>
        </p:spPr>
      </p:pic>
      <p:sp>
        <p:nvSpPr>
          <p:cNvPr id="3" name="TextBox 2">
            <a:extLst>
              <a:ext uri="{FF2B5EF4-FFF2-40B4-BE49-F238E27FC236}">
                <a16:creationId xmlns:a16="http://schemas.microsoft.com/office/drawing/2014/main" id="{F53EDBE5-0A68-C1CE-63F0-7FFA3A5CBD51}"/>
              </a:ext>
            </a:extLst>
          </p:cNvPr>
          <p:cNvSpPr txBox="1"/>
          <p:nvPr/>
        </p:nvSpPr>
        <p:spPr>
          <a:xfrm>
            <a:off x="838199" y="5317798"/>
            <a:ext cx="8791576" cy="646331"/>
          </a:xfrm>
          <a:prstGeom prst="rect">
            <a:avLst/>
          </a:prstGeom>
          <a:noFill/>
        </p:spPr>
        <p:txBody>
          <a:bodyPr wrap="square" lIns="91440" tIns="45720" rIns="91440" bIns="45720" rtlCol="0" anchor="t">
            <a:spAutoFit/>
          </a:bodyPr>
          <a:lstStyle/>
          <a:p>
            <a:r>
              <a:rPr lang="en-US" i="1"/>
              <a:t>Mental Health Evaluation, Training, Research, and Innovation Center for Schools (METRICS) </a:t>
            </a:r>
          </a:p>
          <a:p>
            <a:r>
              <a:rPr lang="en-US" i="1"/>
              <a:t>April 18, 2024</a:t>
            </a:r>
            <a:endParaRPr lang="en-US" i="1">
              <a:cs typeface="Calibri"/>
            </a:endParaRPr>
          </a:p>
        </p:txBody>
      </p:sp>
    </p:spTree>
    <p:extLst>
      <p:ext uri="{BB962C8B-B14F-4D97-AF65-F5344CB8AC3E}">
        <p14:creationId xmlns:p14="http://schemas.microsoft.com/office/powerpoint/2010/main" val="190935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BF8C4B-C57F-583A-661C-B2B735F4B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CDA85-D721-EF1A-4823-6F7B5D62463C}"/>
              </a:ext>
            </a:extLst>
          </p:cNvPr>
          <p:cNvSpPr>
            <a:spLocks noGrp="1"/>
          </p:cNvSpPr>
          <p:nvPr>
            <p:ph type="title"/>
          </p:nvPr>
        </p:nvSpPr>
        <p:spPr>
          <a:xfrm>
            <a:off x="621792" y="1161288"/>
            <a:ext cx="3602736" cy="4526280"/>
          </a:xfrm>
        </p:spPr>
        <p:txBody>
          <a:bodyPr>
            <a:normAutofit/>
          </a:bodyPr>
          <a:lstStyle/>
          <a:p>
            <a:r>
              <a:rPr lang="en-US" b="1" dirty="0"/>
              <a:t>Retention Strategies </a:t>
            </a:r>
            <a:endParaRPr lang="en-US" b="1" dirty="0">
              <a:cs typeface="Calibri Light"/>
            </a:endParaRPr>
          </a:p>
        </p:txBody>
      </p:sp>
      <p:graphicFrame>
        <p:nvGraphicFramePr>
          <p:cNvPr id="5" name="Content Placeholder 2">
            <a:extLst>
              <a:ext uri="{FF2B5EF4-FFF2-40B4-BE49-F238E27FC236}">
                <a16:creationId xmlns:a16="http://schemas.microsoft.com/office/drawing/2014/main" id="{B09E2AC6-600E-DA20-E913-FEFE2F5AB9D5}"/>
              </a:ext>
            </a:extLst>
          </p:cNvPr>
          <p:cNvGraphicFramePr>
            <a:graphicFrameLocks noGrp="1"/>
          </p:cNvGraphicFramePr>
          <p:nvPr>
            <p:ph idx="1"/>
            <p:extLst>
              <p:ext uri="{D42A27DB-BD31-4B8C-83A1-F6EECF244321}">
                <p14:modId xmlns:p14="http://schemas.microsoft.com/office/powerpoint/2010/main" val="2425937853"/>
              </p:ext>
            </p:extLst>
          </p:nvPr>
        </p:nvGraphicFramePr>
        <p:xfrm>
          <a:off x="3484245" y="219456"/>
          <a:ext cx="8183499" cy="6332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037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BF8C4B-C57F-583A-661C-B2B735F4B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CDA85-D721-EF1A-4823-6F7B5D62463C}"/>
              </a:ext>
            </a:extLst>
          </p:cNvPr>
          <p:cNvSpPr>
            <a:spLocks noGrp="1"/>
          </p:cNvSpPr>
          <p:nvPr>
            <p:ph type="title"/>
          </p:nvPr>
        </p:nvSpPr>
        <p:spPr>
          <a:xfrm>
            <a:off x="621792" y="1161288"/>
            <a:ext cx="3602736" cy="4526280"/>
          </a:xfrm>
        </p:spPr>
        <p:txBody>
          <a:bodyPr>
            <a:normAutofit/>
          </a:bodyPr>
          <a:lstStyle/>
          <a:p>
            <a:r>
              <a:rPr lang="en-US" sz="4000" b="1" dirty="0"/>
              <a:t>and More! </a:t>
            </a:r>
            <a:endParaRPr lang="en-US" sz="4000" b="1" dirty="0">
              <a:cs typeface="Calibri Light"/>
            </a:endParaRPr>
          </a:p>
        </p:txBody>
      </p:sp>
      <p:graphicFrame>
        <p:nvGraphicFramePr>
          <p:cNvPr id="5" name="Content Placeholder 2">
            <a:extLst>
              <a:ext uri="{FF2B5EF4-FFF2-40B4-BE49-F238E27FC236}">
                <a16:creationId xmlns:a16="http://schemas.microsoft.com/office/drawing/2014/main" id="{B09E2AC6-600E-DA20-E913-FEFE2F5AB9D5}"/>
              </a:ext>
            </a:extLst>
          </p:cNvPr>
          <p:cNvGraphicFramePr>
            <a:graphicFrameLocks noGrp="1"/>
          </p:cNvGraphicFramePr>
          <p:nvPr>
            <p:ph idx="1"/>
            <p:extLst>
              <p:ext uri="{D42A27DB-BD31-4B8C-83A1-F6EECF244321}">
                <p14:modId xmlns:p14="http://schemas.microsoft.com/office/powerpoint/2010/main" val="306244861"/>
              </p:ext>
            </p:extLst>
          </p:nvPr>
        </p:nvGraphicFramePr>
        <p:xfrm>
          <a:off x="3322320" y="209931"/>
          <a:ext cx="7888224" cy="6409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388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6B5F0-8027-DCA2-FFA2-D91F91CE240B}"/>
              </a:ext>
            </a:extLst>
          </p:cNvPr>
          <p:cNvSpPr>
            <a:spLocks noGrp="1"/>
          </p:cNvSpPr>
          <p:nvPr>
            <p:ph type="title"/>
          </p:nvPr>
        </p:nvSpPr>
        <p:spPr>
          <a:xfrm>
            <a:off x="494673" y="357268"/>
            <a:ext cx="6071017" cy="1708242"/>
          </a:xfrm>
        </p:spPr>
        <p:txBody>
          <a:bodyPr anchor="ctr">
            <a:normAutofit/>
          </a:bodyPr>
          <a:lstStyle/>
          <a:p>
            <a:r>
              <a:rPr lang="en-US" sz="4000" b="1" dirty="0"/>
              <a:t>Retaining SMH Professionals</a:t>
            </a:r>
            <a:br>
              <a:rPr lang="en-US" sz="4000" b="1" dirty="0"/>
            </a:br>
            <a:r>
              <a:rPr lang="en-US" sz="4000" b="1" dirty="0"/>
              <a:t>from Diverse Backgrounds</a:t>
            </a:r>
          </a:p>
        </p:txBody>
      </p:sp>
      <p:sp>
        <p:nvSpPr>
          <p:cNvPr id="3" name="Content Placeholder 2">
            <a:extLst>
              <a:ext uri="{FF2B5EF4-FFF2-40B4-BE49-F238E27FC236}">
                <a16:creationId xmlns:a16="http://schemas.microsoft.com/office/drawing/2014/main" id="{471F3104-FD02-3025-A654-9C0D9597C397}"/>
              </a:ext>
            </a:extLst>
          </p:cNvPr>
          <p:cNvSpPr>
            <a:spLocks noGrp="1"/>
          </p:cNvSpPr>
          <p:nvPr>
            <p:ph idx="1"/>
          </p:nvPr>
        </p:nvSpPr>
        <p:spPr>
          <a:xfrm>
            <a:off x="494673" y="2065510"/>
            <a:ext cx="5831176" cy="4395251"/>
          </a:xfrm>
        </p:spPr>
        <p:txBody>
          <a:bodyPr vert="horz" lIns="91440" tIns="45720" rIns="91440" bIns="45720" rtlCol="0" anchor="ctr">
            <a:normAutofit/>
          </a:bodyPr>
          <a:lstStyle/>
          <a:p>
            <a:endParaRPr lang="en-US" sz="1800">
              <a:ea typeface="Calibri"/>
              <a:cs typeface="Calibri"/>
            </a:endParaRPr>
          </a:p>
          <a:p>
            <a:endParaRPr lang="en-US" sz="1800">
              <a:ea typeface="Calibri"/>
              <a:cs typeface="Calibri"/>
            </a:endParaRPr>
          </a:p>
        </p:txBody>
      </p:sp>
      <p:pic>
        <p:nvPicPr>
          <p:cNvPr id="5" name="Picture 4" descr="Colourful carved figures of humans">
            <a:extLst>
              <a:ext uri="{FF2B5EF4-FFF2-40B4-BE49-F238E27FC236}">
                <a16:creationId xmlns:a16="http://schemas.microsoft.com/office/drawing/2014/main" id="{05BEAB64-ABA5-B1AB-08EA-60E24AA9EBD6}"/>
              </a:ext>
            </a:extLst>
          </p:cNvPr>
          <p:cNvPicPr>
            <a:picLocks noChangeAspect="1"/>
          </p:cNvPicPr>
          <p:nvPr/>
        </p:nvPicPr>
        <p:blipFill rotWithShape="1">
          <a:blip r:embed="rId3"/>
          <a:srcRect l="22451" r="2221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53DC4CD6-60DB-990E-A63B-2277F11C3FB5}"/>
              </a:ext>
            </a:extLst>
          </p:cNvPr>
          <p:cNvSpPr txBox="1"/>
          <p:nvPr/>
        </p:nvSpPr>
        <p:spPr>
          <a:xfrm>
            <a:off x="494672" y="2065510"/>
            <a:ext cx="575125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ea typeface="Calibri" panose="020F0502020204030204"/>
                <a:cs typeface="Calibri" panose="020F0502020204030204"/>
              </a:rPr>
              <a:t>Facilitate professional communities with other diverse faculty or professionals.</a:t>
            </a:r>
          </a:p>
          <a:p>
            <a:pPr marL="285750" indent="-285750">
              <a:buFont typeface="Arial"/>
              <a:buChar char="•"/>
            </a:pPr>
            <a:r>
              <a:rPr lang="en-US" sz="2000" dirty="0">
                <a:ea typeface="Calibri" panose="020F0502020204030204"/>
                <a:cs typeface="Calibri" panose="020F0502020204030204"/>
              </a:rPr>
              <a:t>Support membership within professional organizations focused on supporting minoritized professionals.</a:t>
            </a:r>
          </a:p>
          <a:p>
            <a:pPr marL="285750" indent="-285750">
              <a:buFont typeface="Arial"/>
              <a:buChar char="•"/>
            </a:pPr>
            <a:r>
              <a:rPr lang="en-US" sz="2000" dirty="0">
                <a:ea typeface="Calibri" panose="020F0502020204030204"/>
                <a:cs typeface="Calibri" panose="020F0502020204030204"/>
              </a:rPr>
              <a:t>Establish a workplace climate that is supportive of diversity and celebrating diverse heritages.</a:t>
            </a:r>
          </a:p>
          <a:p>
            <a:pPr marL="285750" indent="-285750">
              <a:buFont typeface="Arial"/>
              <a:buChar char="•"/>
            </a:pPr>
            <a:r>
              <a:rPr lang="en-US" sz="2000" dirty="0">
                <a:ea typeface="Calibri" panose="020F0502020204030204"/>
                <a:cs typeface="Calibri" panose="020F0502020204030204"/>
              </a:rPr>
              <a:t>Ongoing professional development for both minoritized </a:t>
            </a:r>
            <a:r>
              <a:rPr lang="en-US" sz="2000" i="1" dirty="0">
                <a:ea typeface="Calibri" panose="020F0502020204030204"/>
                <a:cs typeface="Calibri" panose="020F0502020204030204"/>
              </a:rPr>
              <a:t>and</a:t>
            </a:r>
            <a:r>
              <a:rPr lang="en-US" sz="2000" dirty="0">
                <a:ea typeface="Calibri" panose="020F0502020204030204"/>
                <a:cs typeface="Calibri" panose="020F0502020204030204"/>
              </a:rPr>
              <a:t> non-minoritized colleagues to support equity and inclusion.</a:t>
            </a:r>
          </a:p>
          <a:p>
            <a:pPr marL="285750" indent="-285750">
              <a:buFont typeface="Arial"/>
              <a:buChar char="•"/>
            </a:pPr>
            <a:r>
              <a:rPr lang="en-US" sz="2000" dirty="0">
                <a:ea typeface="Calibri" panose="020F0502020204030204"/>
                <a:cs typeface="Calibri" panose="020F0502020204030204"/>
              </a:rPr>
              <a:t>Mentorship from more experienced diverse SMH professionals</a:t>
            </a:r>
          </a:p>
        </p:txBody>
      </p:sp>
      <p:pic>
        <p:nvPicPr>
          <p:cNvPr id="6" name="Picture 5" descr="A logo of a company&#10;&#10;Description automatically generated">
            <a:extLst>
              <a:ext uri="{FF2B5EF4-FFF2-40B4-BE49-F238E27FC236}">
                <a16:creationId xmlns:a16="http://schemas.microsoft.com/office/drawing/2014/main" id="{AA13BE3A-1B4D-5D96-7197-E1766A3E3ABF}"/>
              </a:ext>
            </a:extLst>
          </p:cNvPr>
          <p:cNvPicPr>
            <a:picLocks noChangeAspect="1"/>
          </p:cNvPicPr>
          <p:nvPr/>
        </p:nvPicPr>
        <p:blipFill>
          <a:blip r:embed="rId4"/>
          <a:stretch>
            <a:fillRect/>
          </a:stretch>
        </p:blipFill>
        <p:spPr>
          <a:xfrm>
            <a:off x="5582170" y="6005286"/>
            <a:ext cx="863600" cy="863600"/>
          </a:xfrm>
          <a:prstGeom prst="rect">
            <a:avLst/>
          </a:prstGeom>
        </p:spPr>
      </p:pic>
    </p:spTree>
    <p:extLst>
      <p:ext uri="{BB962C8B-B14F-4D97-AF65-F5344CB8AC3E}">
        <p14:creationId xmlns:p14="http://schemas.microsoft.com/office/powerpoint/2010/main" val="958864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1560-9088-FDBA-A960-6431210FBC4C}"/>
              </a:ext>
            </a:extLst>
          </p:cNvPr>
          <p:cNvSpPr>
            <a:spLocks noGrp="1"/>
          </p:cNvSpPr>
          <p:nvPr>
            <p:ph type="title"/>
          </p:nvPr>
        </p:nvSpPr>
        <p:spPr/>
        <p:txBody>
          <a:bodyPr>
            <a:normAutofit/>
          </a:bodyPr>
          <a:lstStyle/>
          <a:p>
            <a:r>
              <a:rPr lang="en-US" sz="4800" b="1" dirty="0">
                <a:cs typeface="Calibri Light"/>
              </a:rPr>
              <a:t>Success Stories from the Field </a:t>
            </a:r>
            <a:endParaRPr lang="en-US" sz="4800" b="1" dirty="0"/>
          </a:p>
        </p:txBody>
      </p:sp>
      <p:sp>
        <p:nvSpPr>
          <p:cNvPr id="3" name="Content Placeholder 2">
            <a:extLst>
              <a:ext uri="{FF2B5EF4-FFF2-40B4-BE49-F238E27FC236}">
                <a16:creationId xmlns:a16="http://schemas.microsoft.com/office/drawing/2014/main" id="{AF3E338F-E5E8-BCE3-A7E8-28F33592CE07}"/>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Kellie Anderson, Anne Arundel AACPS, MD</a:t>
            </a:r>
            <a:endParaRPr lang="en-US" dirty="0"/>
          </a:p>
          <a:p>
            <a:pPr marL="0" indent="0">
              <a:buNone/>
            </a:pPr>
            <a:r>
              <a:rPr lang="en-US" dirty="0">
                <a:cs typeface="Calibri"/>
              </a:rPr>
              <a:t>Lori Carmack, Hamilton Schools, TN</a:t>
            </a:r>
          </a:p>
          <a:p>
            <a:pPr marL="0" indent="0">
              <a:buNone/>
            </a:pPr>
            <a:r>
              <a:rPr lang="en-US" dirty="0">
                <a:cs typeface="Calibri"/>
              </a:rPr>
              <a:t>Rebecca </a:t>
            </a:r>
            <a:r>
              <a:rPr lang="en-US" dirty="0" err="1">
                <a:cs typeface="Calibri"/>
              </a:rPr>
              <a:t>Damron</a:t>
            </a:r>
            <a:r>
              <a:rPr lang="en-US" dirty="0">
                <a:cs typeface="Calibri"/>
              </a:rPr>
              <a:t>, Oklahoma State DOE</a:t>
            </a:r>
          </a:p>
          <a:p>
            <a:pPr marL="0" indent="0">
              <a:buNone/>
            </a:pPr>
            <a:endParaRPr lang="en-US" dirty="0">
              <a:cs typeface="Calibri"/>
            </a:endParaRPr>
          </a:p>
          <a:p>
            <a:pPr lvl="1"/>
            <a:r>
              <a:rPr lang="en-US" sz="2800" dirty="0">
                <a:cs typeface="Calibri"/>
              </a:rPr>
              <a:t>Brief Description of Grant</a:t>
            </a:r>
            <a:endParaRPr lang="en-US" sz="2800" dirty="0"/>
          </a:p>
          <a:p>
            <a:pPr lvl="1"/>
            <a:r>
              <a:rPr lang="en-US" sz="2800" dirty="0">
                <a:cs typeface="Calibri"/>
              </a:rPr>
              <a:t>Strategies for Retention</a:t>
            </a:r>
          </a:p>
          <a:p>
            <a:pPr lvl="1"/>
            <a:r>
              <a:rPr lang="en-US" sz="2800" dirty="0">
                <a:cs typeface="Calibri"/>
              </a:rPr>
              <a:t>Successful Experiences </a:t>
            </a:r>
          </a:p>
        </p:txBody>
      </p:sp>
      <p:pic>
        <p:nvPicPr>
          <p:cNvPr id="4" name="Picture 3">
            <a:extLst>
              <a:ext uri="{FF2B5EF4-FFF2-40B4-BE49-F238E27FC236}">
                <a16:creationId xmlns:a16="http://schemas.microsoft.com/office/drawing/2014/main" id="{58032A20-26D9-E378-BF49-B568248651C7}"/>
              </a:ext>
            </a:extLst>
          </p:cNvPr>
          <p:cNvPicPr>
            <a:picLocks noChangeAspect="1"/>
          </p:cNvPicPr>
          <p:nvPr/>
        </p:nvPicPr>
        <p:blipFill>
          <a:blip r:embed="rId3"/>
          <a:stretch>
            <a:fillRect/>
          </a:stretch>
        </p:blipFill>
        <p:spPr>
          <a:xfrm>
            <a:off x="8490092" y="6056026"/>
            <a:ext cx="3515638" cy="615237"/>
          </a:xfrm>
          <a:prstGeom prst="rect">
            <a:avLst/>
          </a:prstGeom>
        </p:spPr>
      </p:pic>
    </p:spTree>
    <p:extLst>
      <p:ext uri="{BB962C8B-B14F-4D97-AF65-F5344CB8AC3E}">
        <p14:creationId xmlns:p14="http://schemas.microsoft.com/office/powerpoint/2010/main" val="284187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DA94-5608-1B23-A2EB-44EE9D05793C}"/>
              </a:ext>
            </a:extLst>
          </p:cNvPr>
          <p:cNvSpPr/>
          <p:nvPr/>
        </p:nvSpPr>
        <p:spPr>
          <a:xfrm>
            <a:off x="0" y="0"/>
            <a:ext cx="5181600" cy="6858000"/>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CEE82A-508E-2AC1-3EA1-0BB33887BC88}"/>
              </a:ext>
            </a:extLst>
          </p:cNvPr>
          <p:cNvSpPr txBox="1"/>
          <p:nvPr/>
        </p:nvSpPr>
        <p:spPr>
          <a:xfrm>
            <a:off x="297181" y="2621085"/>
            <a:ext cx="4587238" cy="2308324"/>
          </a:xfrm>
          <a:prstGeom prst="rect">
            <a:avLst/>
          </a:prstGeom>
          <a:noFill/>
        </p:spPr>
        <p:txBody>
          <a:bodyPr wrap="square" rtlCol="0">
            <a:spAutoFit/>
          </a:bodyPr>
          <a:lstStyle/>
          <a:p>
            <a:r>
              <a:rPr lang="en-US" sz="2400" b="1" dirty="0">
                <a:solidFill>
                  <a:schemeClr val="bg1"/>
                </a:solidFill>
                <a:latin typeface="Hubballi" panose="02000000000000000000" pitchFamily="2" charset="77"/>
              </a:rPr>
              <a:t>Lori Carmack, LMSW, LSSW</a:t>
            </a:r>
          </a:p>
          <a:p>
            <a:r>
              <a:rPr lang="en-US" sz="2400" b="1" dirty="0">
                <a:solidFill>
                  <a:schemeClr val="bg1"/>
                </a:solidFill>
                <a:effectLst/>
                <a:latin typeface="Hubballi" panose="02000000000000000000" pitchFamily="2" charset="77"/>
              </a:rPr>
              <a:t>Co</a:t>
            </a:r>
            <a:r>
              <a:rPr lang="en-US" sz="2400" b="1" dirty="0">
                <a:solidFill>
                  <a:schemeClr val="bg1"/>
                </a:solidFill>
                <a:latin typeface="Hubballi" panose="02000000000000000000" pitchFamily="2" charset="77"/>
              </a:rPr>
              <a:t>ordinator of School Social Work</a:t>
            </a:r>
          </a:p>
          <a:p>
            <a:r>
              <a:rPr lang="en-US" sz="2400" b="1" dirty="0">
                <a:solidFill>
                  <a:schemeClr val="bg1"/>
                </a:solidFill>
                <a:effectLst/>
                <a:latin typeface="Hubballi" panose="02000000000000000000" pitchFamily="2" charset="77"/>
              </a:rPr>
              <a:t>Social Emotional and Academic Development (SEAD) Department</a:t>
            </a:r>
          </a:p>
          <a:p>
            <a:r>
              <a:rPr lang="en-US" sz="2400" b="1" dirty="0">
                <a:solidFill>
                  <a:schemeClr val="bg1"/>
                </a:solidFill>
                <a:latin typeface="Hubballi" panose="02000000000000000000" pitchFamily="2" charset="77"/>
              </a:rPr>
              <a:t>Chattanooga, TN</a:t>
            </a:r>
            <a:endParaRPr lang="en-US" sz="2400" b="1" dirty="0">
              <a:solidFill>
                <a:schemeClr val="bg1"/>
              </a:solidFill>
              <a:effectLst/>
              <a:latin typeface="Hubballi" panose="02000000000000000000" pitchFamily="2" charset="77"/>
            </a:endParaRPr>
          </a:p>
          <a:p>
            <a:r>
              <a:rPr lang="en-US" sz="2400" b="1" dirty="0">
                <a:solidFill>
                  <a:schemeClr val="bg1"/>
                </a:solidFill>
                <a:latin typeface="Hubballi" panose="02000000000000000000" pitchFamily="2" charset="77"/>
              </a:rPr>
              <a:t>carmack_lori@hcde.org</a:t>
            </a:r>
            <a:endParaRPr lang="en-US" sz="2400" b="1" dirty="0">
              <a:solidFill>
                <a:schemeClr val="bg1"/>
              </a:solidFill>
              <a:effectLst/>
              <a:latin typeface="Hubballi" panose="02000000000000000000" pitchFamily="2" charset="77"/>
            </a:endParaRPr>
          </a:p>
        </p:txBody>
      </p:sp>
      <p:sp>
        <p:nvSpPr>
          <p:cNvPr id="3" name="TextBox 2">
            <a:extLst>
              <a:ext uri="{FF2B5EF4-FFF2-40B4-BE49-F238E27FC236}">
                <a16:creationId xmlns:a16="http://schemas.microsoft.com/office/drawing/2014/main" id="{9E4439E5-372E-7AA7-EA4D-FD490AF2F394}"/>
              </a:ext>
            </a:extLst>
          </p:cNvPr>
          <p:cNvSpPr txBox="1"/>
          <p:nvPr/>
        </p:nvSpPr>
        <p:spPr>
          <a:xfrm>
            <a:off x="-143263" y="479690"/>
            <a:ext cx="5468126" cy="1754326"/>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Hamilton County Department of Education</a:t>
            </a:r>
          </a:p>
        </p:txBody>
      </p:sp>
      <p:pic>
        <p:nvPicPr>
          <p:cNvPr id="18" name="Picture 17" descr="A logo of a company&#10;&#10;Description automatically generated">
            <a:extLst>
              <a:ext uri="{FF2B5EF4-FFF2-40B4-BE49-F238E27FC236}">
                <a16:creationId xmlns:a16="http://schemas.microsoft.com/office/drawing/2014/main" id="{EC7CE78C-C13E-1942-A62D-671B5207147E}"/>
              </a:ext>
            </a:extLst>
          </p:cNvPr>
          <p:cNvPicPr>
            <a:picLocks noChangeAspect="1"/>
          </p:cNvPicPr>
          <p:nvPr/>
        </p:nvPicPr>
        <p:blipFill>
          <a:blip r:embed="rId3"/>
          <a:stretch>
            <a:fillRect/>
          </a:stretch>
        </p:blipFill>
        <p:spPr>
          <a:xfrm>
            <a:off x="9920614" y="6020310"/>
            <a:ext cx="863600" cy="863600"/>
          </a:xfrm>
          <a:prstGeom prst="rect">
            <a:avLst/>
          </a:prstGeom>
        </p:spPr>
      </p:pic>
      <p:sp>
        <p:nvSpPr>
          <p:cNvPr id="7" name="TextBox 6">
            <a:extLst>
              <a:ext uri="{FF2B5EF4-FFF2-40B4-BE49-F238E27FC236}">
                <a16:creationId xmlns:a16="http://schemas.microsoft.com/office/drawing/2014/main" id="{13FE9D3B-5DD7-BD49-A9D4-653C9889F916}"/>
              </a:ext>
            </a:extLst>
          </p:cNvPr>
          <p:cNvSpPr txBox="1"/>
          <p:nvPr/>
        </p:nvSpPr>
        <p:spPr>
          <a:xfrm>
            <a:off x="5468126" y="266594"/>
            <a:ext cx="6571474" cy="6370975"/>
          </a:xfrm>
          <a:prstGeom prst="rect">
            <a:avLst/>
          </a:prstGeom>
          <a:noFill/>
        </p:spPr>
        <p:txBody>
          <a:bodyPr wrap="square" lIns="91440" tIns="45720" rIns="91440" bIns="45720" rtlCol="0" anchor="t">
            <a:spAutoFit/>
          </a:bodyPr>
          <a:lstStyle/>
          <a:p>
            <a:r>
              <a:rPr lang="en-US" sz="4000" u="sng" dirty="0"/>
              <a:t>Grant Context</a:t>
            </a:r>
          </a:p>
          <a:p>
            <a:pPr marL="288925" indent="-288925">
              <a:buFont typeface="Arial" panose="020B0604020202020204" pitchFamily="34" charset="0"/>
              <a:buChar char="•"/>
            </a:pPr>
            <a:r>
              <a:rPr lang="en-US" sz="2400" dirty="0">
                <a:ea typeface="Calibri"/>
                <a:cs typeface="Calibri"/>
              </a:rPr>
              <a:t>Goal: hire and retain 8 school social workers</a:t>
            </a:r>
          </a:p>
          <a:p>
            <a:pPr marL="288925" indent="-288925">
              <a:buFont typeface="Arial" panose="020B0604020202020204" pitchFamily="34" charset="0"/>
              <a:buChar char="•"/>
            </a:pPr>
            <a:r>
              <a:rPr lang="en-US" sz="2400" dirty="0">
                <a:ea typeface="Calibri"/>
                <a:cs typeface="Calibri"/>
              </a:rPr>
              <a:t>Increased from 27 to 73 SSWs (8 funded by grant) in about a year along with changing SSW delivery model from family- to student-facing</a:t>
            </a:r>
          </a:p>
          <a:p>
            <a:pPr marL="288925" indent="-288925">
              <a:buFont typeface="Arial" panose="020B0604020202020204" pitchFamily="34" charset="0"/>
              <a:buChar char="•"/>
            </a:pPr>
            <a:r>
              <a:rPr lang="en-US" sz="2400" dirty="0">
                <a:ea typeface="Calibri"/>
                <a:cs typeface="Calibri"/>
              </a:rPr>
              <a:t>Supervision of SSW: coordinator + 2 leads</a:t>
            </a:r>
          </a:p>
          <a:p>
            <a:r>
              <a:rPr lang="en-US" sz="2400" dirty="0">
                <a:ea typeface="Calibri"/>
                <a:cs typeface="Calibri"/>
              </a:rPr>
              <a:t> </a:t>
            </a:r>
            <a:r>
              <a:rPr lang="en-US" sz="4000" u="sng" dirty="0">
                <a:ea typeface="Calibri"/>
                <a:cs typeface="Calibri"/>
              </a:rPr>
              <a:t>Strategies for Retention</a:t>
            </a:r>
          </a:p>
          <a:p>
            <a:pPr marL="228600" indent="-228600">
              <a:buFont typeface="Arial" panose="020B0604020202020204" pitchFamily="34" charset="0"/>
              <a:buChar char="•"/>
            </a:pPr>
            <a:r>
              <a:rPr lang="en-US" sz="2400" dirty="0">
                <a:effectLst/>
                <a:ea typeface="Aptos" panose="020B0004020202020204" pitchFamily="34" charset="0"/>
                <a:cs typeface="Aptos" panose="020B0004020202020204" pitchFamily="34" charset="0"/>
              </a:rPr>
              <a:t>1:1 supervision with the 3 administrative SSWs</a:t>
            </a:r>
          </a:p>
          <a:p>
            <a:pPr marL="228600" indent="-228600">
              <a:buFont typeface="Arial" panose="020B0604020202020204" pitchFamily="34" charset="0"/>
              <a:buChar char="•"/>
            </a:pPr>
            <a:r>
              <a:rPr lang="en-US" sz="2400" dirty="0">
                <a:effectLst/>
                <a:ea typeface="Aptos" panose="020B0004020202020204" pitchFamily="34" charset="0"/>
                <a:cs typeface="Aptos" panose="020B0004020202020204" pitchFamily="34" charset="0"/>
              </a:rPr>
              <a:t>Monthly peer learning community meetings</a:t>
            </a:r>
          </a:p>
          <a:p>
            <a:pPr marL="228600" indent="-228600">
              <a:buFont typeface="Arial" panose="020B0604020202020204" pitchFamily="34" charset="0"/>
              <a:buChar char="•"/>
            </a:pPr>
            <a:r>
              <a:rPr lang="en-US" sz="2400" dirty="0">
                <a:effectLst/>
                <a:ea typeface="Aptos" panose="020B0004020202020204" pitchFamily="34" charset="0"/>
                <a:cs typeface="Aptos" panose="020B0004020202020204" pitchFamily="34" charset="0"/>
              </a:rPr>
              <a:t>Monthly practitioner-selected PD (1/2 to full day)</a:t>
            </a:r>
          </a:p>
          <a:p>
            <a:pPr marL="228600" indent="-228600">
              <a:buFont typeface="Arial" panose="020B0604020202020204" pitchFamily="34" charset="0"/>
              <a:buChar char="•"/>
            </a:pPr>
            <a:r>
              <a:rPr lang="en-US" sz="2400" dirty="0">
                <a:ea typeface="Aptos" panose="020B0004020202020204" pitchFamily="34" charset="0"/>
                <a:cs typeface="Aptos" panose="020B0004020202020204" pitchFamily="34" charset="0"/>
              </a:rPr>
              <a:t>S</a:t>
            </a:r>
            <a:r>
              <a:rPr lang="en-US" sz="2400" dirty="0">
                <a:effectLst/>
                <a:ea typeface="Aptos" panose="020B0004020202020204" pitchFamily="34" charset="0"/>
                <a:cs typeface="Aptos" panose="020B0004020202020204" pitchFamily="34" charset="0"/>
              </a:rPr>
              <a:t>tipends for clinical supervisors</a:t>
            </a:r>
          </a:p>
          <a:p>
            <a:r>
              <a:rPr lang="en-US" sz="4000" u="sng" dirty="0">
                <a:ea typeface="Calibri"/>
                <a:cs typeface="Calibri"/>
              </a:rPr>
              <a:t>Successful Experiences</a:t>
            </a:r>
          </a:p>
          <a:p>
            <a:pPr marL="342900" indent="-342900">
              <a:buFont typeface="Arial" panose="020B0604020202020204" pitchFamily="34" charset="0"/>
              <a:buChar char="•"/>
            </a:pPr>
            <a:r>
              <a:rPr lang="en-US" sz="2400" dirty="0">
                <a:ea typeface="Calibri"/>
                <a:cs typeface="Calibri"/>
              </a:rPr>
              <a:t>Monthly PD blended with restorative circles for processing concerns and successes </a:t>
            </a:r>
          </a:p>
          <a:p>
            <a:pPr marL="342900" indent="-342900">
              <a:buFont typeface="Arial" panose="020B0604020202020204" pitchFamily="34" charset="0"/>
              <a:buChar char="•"/>
            </a:pPr>
            <a:r>
              <a:rPr lang="en-US" sz="2400" dirty="0">
                <a:ea typeface="Calibri"/>
                <a:cs typeface="Calibri"/>
              </a:rPr>
              <a:t>High demand for clinical supervision for LCSW</a:t>
            </a:r>
          </a:p>
        </p:txBody>
      </p:sp>
      <p:sp>
        <p:nvSpPr>
          <p:cNvPr id="2" name="TextBox 1">
            <a:extLst>
              <a:ext uri="{FF2B5EF4-FFF2-40B4-BE49-F238E27FC236}">
                <a16:creationId xmlns:a16="http://schemas.microsoft.com/office/drawing/2014/main" id="{92C42A74-B401-7DC1-D6D5-F0DC50F59EBD}"/>
              </a:ext>
            </a:extLst>
          </p:cNvPr>
          <p:cNvSpPr txBox="1"/>
          <p:nvPr/>
        </p:nvSpPr>
        <p:spPr>
          <a:xfrm>
            <a:off x="152400" y="5316479"/>
            <a:ext cx="4907280" cy="1200329"/>
          </a:xfrm>
          <a:prstGeom prst="rect">
            <a:avLst/>
          </a:prstGeom>
          <a:noFill/>
        </p:spPr>
        <p:txBody>
          <a:bodyPr wrap="square" rtlCol="0">
            <a:spAutoFit/>
          </a:bodyPr>
          <a:lstStyle/>
          <a:p>
            <a:pPr algn="ctr"/>
            <a:r>
              <a:rPr lang="en-US" sz="2400" b="1" dirty="0">
                <a:solidFill>
                  <a:schemeClr val="bg1"/>
                </a:solidFill>
                <a:latin typeface="Hubballi" panose="02000000000000000000" pitchFamily="2" charset="77"/>
              </a:rPr>
              <a:t>SBMH Grant:</a:t>
            </a:r>
          </a:p>
          <a:p>
            <a:pPr algn="ctr"/>
            <a:r>
              <a:rPr lang="en-US" sz="2400" b="1" i="1" dirty="0">
                <a:solidFill>
                  <a:schemeClr val="bg1"/>
                </a:solidFill>
                <a:latin typeface="Hubballi" panose="02000000000000000000" pitchFamily="2" charset="77"/>
              </a:rPr>
              <a:t>Hamilton County Schools, </a:t>
            </a:r>
            <a:r>
              <a:rPr lang="en-US" sz="2400" b="1" i="1" dirty="0">
                <a:solidFill>
                  <a:schemeClr val="bg1"/>
                </a:solidFill>
                <a:effectLst/>
                <a:latin typeface="Hubballi" panose="02000000000000000000" pitchFamily="2" charset="77"/>
              </a:rPr>
              <a:t>School Based Mental Health Services Project</a:t>
            </a:r>
          </a:p>
        </p:txBody>
      </p:sp>
    </p:spTree>
    <p:extLst>
      <p:ext uri="{BB962C8B-B14F-4D97-AF65-F5344CB8AC3E}">
        <p14:creationId xmlns:p14="http://schemas.microsoft.com/office/powerpoint/2010/main" val="698990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DA94-5608-1B23-A2EB-44EE9D05793C}"/>
              </a:ext>
            </a:extLst>
          </p:cNvPr>
          <p:cNvSpPr/>
          <p:nvPr/>
        </p:nvSpPr>
        <p:spPr>
          <a:xfrm>
            <a:off x="0" y="0"/>
            <a:ext cx="5181600" cy="6858000"/>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CEE82A-508E-2AC1-3EA1-0BB33887BC88}"/>
              </a:ext>
            </a:extLst>
          </p:cNvPr>
          <p:cNvSpPr txBox="1"/>
          <p:nvPr/>
        </p:nvSpPr>
        <p:spPr>
          <a:xfrm>
            <a:off x="350521" y="2958502"/>
            <a:ext cx="4206238" cy="1569660"/>
          </a:xfrm>
          <a:prstGeom prst="rect">
            <a:avLst/>
          </a:prstGeom>
          <a:noFill/>
        </p:spPr>
        <p:txBody>
          <a:bodyPr wrap="square" rtlCol="0">
            <a:spAutoFit/>
          </a:bodyPr>
          <a:lstStyle/>
          <a:p>
            <a:r>
              <a:rPr lang="en-US" sz="2400" b="1" dirty="0">
                <a:solidFill>
                  <a:schemeClr val="bg1"/>
                </a:solidFill>
                <a:latin typeface="Hubballi" panose="02000000000000000000" pitchFamily="2" charset="77"/>
              </a:rPr>
              <a:t>Rebecca </a:t>
            </a:r>
            <a:r>
              <a:rPr lang="en-US" sz="2400" b="1" dirty="0" err="1">
                <a:solidFill>
                  <a:schemeClr val="bg1"/>
                </a:solidFill>
                <a:latin typeface="Hubballi" panose="02000000000000000000" pitchFamily="2" charset="77"/>
              </a:rPr>
              <a:t>Damron</a:t>
            </a:r>
            <a:endParaRPr lang="en-US" sz="2400" b="1" dirty="0">
              <a:solidFill>
                <a:schemeClr val="bg1"/>
              </a:solidFill>
              <a:latin typeface="Hubballi" panose="02000000000000000000" pitchFamily="2" charset="77"/>
            </a:endParaRPr>
          </a:p>
          <a:p>
            <a:r>
              <a:rPr lang="en-US" sz="2400" b="1" dirty="0">
                <a:solidFill>
                  <a:schemeClr val="bg1"/>
                </a:solidFill>
                <a:latin typeface="Hubballi" panose="02000000000000000000" pitchFamily="2" charset="77"/>
              </a:rPr>
              <a:t>Project Manager</a:t>
            </a:r>
          </a:p>
          <a:p>
            <a:r>
              <a:rPr lang="en-US" sz="2400" b="1" dirty="0">
                <a:solidFill>
                  <a:schemeClr val="bg1"/>
                </a:solidFill>
                <a:latin typeface="Hubballi" panose="02000000000000000000" pitchFamily="2" charset="77"/>
              </a:rPr>
              <a:t>Oklahoma City, OK</a:t>
            </a:r>
          </a:p>
          <a:p>
            <a:r>
              <a:rPr lang="it-IT" sz="2400" b="1" dirty="0">
                <a:solidFill>
                  <a:schemeClr val="bg1"/>
                </a:solidFill>
                <a:latin typeface="Hubballi" panose="02000000000000000000" pitchFamily="2" charset="77"/>
              </a:rPr>
              <a:t>Rebecca.Damron@sde.ok.gov</a:t>
            </a:r>
            <a:endParaRPr lang="en-US" sz="2400" b="1" dirty="0">
              <a:solidFill>
                <a:schemeClr val="bg1"/>
              </a:solidFill>
              <a:effectLst/>
              <a:latin typeface="Hubballi" panose="02000000000000000000" pitchFamily="2" charset="77"/>
            </a:endParaRPr>
          </a:p>
        </p:txBody>
      </p:sp>
      <p:sp>
        <p:nvSpPr>
          <p:cNvPr id="3" name="TextBox 2">
            <a:extLst>
              <a:ext uri="{FF2B5EF4-FFF2-40B4-BE49-F238E27FC236}">
                <a16:creationId xmlns:a16="http://schemas.microsoft.com/office/drawing/2014/main" id="{9E4439E5-372E-7AA7-EA4D-FD490AF2F394}"/>
              </a:ext>
            </a:extLst>
          </p:cNvPr>
          <p:cNvSpPr txBox="1"/>
          <p:nvPr/>
        </p:nvSpPr>
        <p:spPr>
          <a:xfrm>
            <a:off x="-143263" y="479690"/>
            <a:ext cx="5468126" cy="2123658"/>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Oklahoma State </a:t>
            </a:r>
          </a:p>
          <a:p>
            <a:pPr algn="ctr"/>
            <a:r>
              <a:rPr lang="en-US" sz="3600" dirty="0">
                <a:solidFill>
                  <a:schemeClr val="bg1"/>
                </a:solidFill>
                <a:latin typeface="Century Gothic" panose="020B0502020202020204" pitchFamily="34" charset="0"/>
              </a:rPr>
              <a:t>Dept of Education</a:t>
            </a:r>
          </a:p>
          <a:p>
            <a:pPr algn="ctr"/>
            <a:r>
              <a:rPr lang="en-US" sz="3000" dirty="0">
                <a:solidFill>
                  <a:schemeClr val="bg1"/>
                </a:solidFill>
                <a:latin typeface="Century Gothic" panose="020B0502020202020204" pitchFamily="34" charset="0"/>
              </a:rPr>
              <a:t>and</a:t>
            </a:r>
          </a:p>
          <a:p>
            <a:pPr algn="ctr"/>
            <a:r>
              <a:rPr lang="en-US" sz="3000" dirty="0">
                <a:solidFill>
                  <a:schemeClr val="bg1"/>
                </a:solidFill>
                <a:latin typeface="Century Gothic" panose="020B0502020202020204" pitchFamily="34" charset="0"/>
              </a:rPr>
              <a:t>Pottawatomie County</a:t>
            </a:r>
          </a:p>
        </p:txBody>
      </p:sp>
      <p:pic>
        <p:nvPicPr>
          <p:cNvPr id="18" name="Picture 17" descr="A logo of a company&#10;&#10;Description automatically generated">
            <a:extLst>
              <a:ext uri="{FF2B5EF4-FFF2-40B4-BE49-F238E27FC236}">
                <a16:creationId xmlns:a16="http://schemas.microsoft.com/office/drawing/2014/main" id="{EC7CE78C-C13E-1942-A62D-671B5207147E}"/>
              </a:ext>
            </a:extLst>
          </p:cNvPr>
          <p:cNvPicPr>
            <a:picLocks noChangeAspect="1"/>
          </p:cNvPicPr>
          <p:nvPr/>
        </p:nvPicPr>
        <p:blipFill>
          <a:blip r:embed="rId3"/>
          <a:stretch>
            <a:fillRect/>
          </a:stretch>
        </p:blipFill>
        <p:spPr>
          <a:xfrm>
            <a:off x="9920614" y="6020310"/>
            <a:ext cx="863600" cy="863600"/>
          </a:xfrm>
          <a:prstGeom prst="rect">
            <a:avLst/>
          </a:prstGeom>
        </p:spPr>
      </p:pic>
      <p:sp>
        <p:nvSpPr>
          <p:cNvPr id="7" name="TextBox 6">
            <a:extLst>
              <a:ext uri="{FF2B5EF4-FFF2-40B4-BE49-F238E27FC236}">
                <a16:creationId xmlns:a16="http://schemas.microsoft.com/office/drawing/2014/main" id="{13FE9D3B-5DD7-BD49-A9D4-653C9889F916}"/>
              </a:ext>
            </a:extLst>
          </p:cNvPr>
          <p:cNvSpPr txBox="1"/>
          <p:nvPr/>
        </p:nvSpPr>
        <p:spPr>
          <a:xfrm>
            <a:off x="5324863" y="0"/>
            <a:ext cx="6601954" cy="6924973"/>
          </a:xfrm>
          <a:prstGeom prst="rect">
            <a:avLst/>
          </a:prstGeom>
          <a:noFill/>
        </p:spPr>
        <p:txBody>
          <a:bodyPr wrap="square" lIns="91440" tIns="45720" rIns="91440" bIns="45720" rtlCol="0" anchor="t">
            <a:spAutoFit/>
          </a:bodyPr>
          <a:lstStyle/>
          <a:p>
            <a:r>
              <a:rPr lang="en-US" sz="4000" u="sng" dirty="0"/>
              <a:t>Grant Context</a:t>
            </a:r>
          </a:p>
          <a:p>
            <a:pPr marL="342900" indent="-342900">
              <a:buFontTx/>
              <a:buChar char="-"/>
            </a:pPr>
            <a:r>
              <a:rPr lang="en-US" sz="2400" dirty="0">
                <a:ea typeface="Calibri"/>
                <a:cs typeface="Calibri"/>
              </a:rPr>
              <a:t>Goal: hire and retain 14 LMHPs, one for each of the </a:t>
            </a:r>
            <a:r>
              <a:rPr lang="en-US" sz="2400" dirty="0">
                <a:cs typeface="Calibri"/>
              </a:rPr>
              <a:t>14 districts/grantees in Pottawatomie County</a:t>
            </a:r>
          </a:p>
          <a:p>
            <a:r>
              <a:rPr lang="en-US" sz="4000" u="sng" dirty="0">
                <a:ea typeface="Calibri"/>
                <a:cs typeface="Calibri"/>
              </a:rPr>
              <a:t>Strategies for Retention</a:t>
            </a:r>
          </a:p>
          <a:p>
            <a:pPr marL="342900" indent="-342900">
              <a:buFont typeface="Arial" panose="020B0604020202020204" pitchFamily="34" charset="0"/>
              <a:buChar char="•"/>
            </a:pPr>
            <a:r>
              <a:rPr lang="en-US" sz="2400" dirty="0">
                <a:effectLst/>
                <a:ea typeface="Aptos" panose="020B0004020202020204" pitchFamily="34" charset="0"/>
                <a:cs typeface="Aptos" panose="020B0004020202020204" pitchFamily="34" charset="0"/>
              </a:rPr>
              <a:t>Prioritized building relationships with districts, community partners and OSU, county counseling agencies</a:t>
            </a:r>
          </a:p>
          <a:p>
            <a:pPr marL="342900" indent="-342900">
              <a:buFont typeface="Arial" panose="020B0604020202020204" pitchFamily="34" charset="0"/>
              <a:buChar char="•"/>
            </a:pPr>
            <a:r>
              <a:rPr lang="en-US" sz="2400" dirty="0">
                <a:ea typeface="Aptos" panose="020B0004020202020204" pitchFamily="34" charset="0"/>
                <a:cs typeface="Aptos" panose="020B0004020202020204" pitchFamily="34" charset="0"/>
              </a:rPr>
              <a:t>Establish and maintain community for hires and school teams, through monthly:</a:t>
            </a:r>
          </a:p>
          <a:p>
            <a:pPr marL="800100" lvl="1" indent="-342900">
              <a:buFont typeface="Arial" panose="020B0604020202020204" pitchFamily="34" charset="0"/>
              <a:buChar char="•"/>
            </a:pPr>
            <a:r>
              <a:rPr lang="en-US" sz="2400" dirty="0">
                <a:ea typeface="Aptos" panose="020B0004020202020204" pitchFamily="34" charset="0"/>
                <a:cs typeface="Aptos" panose="020B0004020202020204" pitchFamily="34" charset="0"/>
              </a:rPr>
              <a:t>LMHP Connect Meetings</a:t>
            </a:r>
          </a:p>
          <a:p>
            <a:pPr marL="800100" lvl="1" indent="-342900">
              <a:buFont typeface="Arial" panose="020B0604020202020204" pitchFamily="34" charset="0"/>
              <a:buChar char="•"/>
            </a:pPr>
            <a:r>
              <a:rPr lang="en-US" sz="2400" dirty="0">
                <a:effectLst/>
                <a:ea typeface="Aptos" panose="020B0004020202020204" pitchFamily="34" charset="0"/>
                <a:cs typeface="Aptos" panose="020B0004020202020204" pitchFamily="34" charset="0"/>
              </a:rPr>
              <a:t>MTSS Coaching Academy</a:t>
            </a:r>
            <a:endParaRPr lang="en-US" sz="2400" dirty="0">
              <a:ea typeface="Calibri"/>
              <a:cs typeface="Calibri"/>
            </a:endParaRPr>
          </a:p>
          <a:p>
            <a:r>
              <a:rPr lang="en-US" sz="4000" u="sng" dirty="0">
                <a:ea typeface="Calibri"/>
                <a:cs typeface="Calibri"/>
              </a:rPr>
              <a:t>Successful Experiences</a:t>
            </a:r>
          </a:p>
          <a:p>
            <a:pPr marL="342900" indent="-342900">
              <a:buFont typeface="Arial" panose="020B0604020202020204" pitchFamily="34" charset="0"/>
              <a:buChar char="•"/>
            </a:pPr>
            <a:r>
              <a:rPr lang="en-US" sz="2400" dirty="0">
                <a:ea typeface="Calibri"/>
                <a:cs typeface="Calibri"/>
              </a:rPr>
              <a:t>School leaders are active participants and champions of mental health integration</a:t>
            </a:r>
          </a:p>
          <a:p>
            <a:pPr marL="342900" indent="-342900">
              <a:buFont typeface="Arial" panose="020B0604020202020204" pitchFamily="34" charset="0"/>
              <a:buChar char="•"/>
            </a:pPr>
            <a:r>
              <a:rPr lang="en-US" sz="2400" dirty="0">
                <a:ea typeface="Calibri"/>
                <a:cs typeface="Calibri"/>
              </a:rPr>
              <a:t>LMHPs feel valued and supported by peers and by school leaders</a:t>
            </a:r>
          </a:p>
        </p:txBody>
      </p:sp>
      <p:sp>
        <p:nvSpPr>
          <p:cNvPr id="2" name="TextBox 1">
            <a:extLst>
              <a:ext uri="{FF2B5EF4-FFF2-40B4-BE49-F238E27FC236}">
                <a16:creationId xmlns:a16="http://schemas.microsoft.com/office/drawing/2014/main" id="{71177D76-B94B-C78A-3DDF-F5714533D2B5}"/>
              </a:ext>
            </a:extLst>
          </p:cNvPr>
          <p:cNvSpPr txBox="1"/>
          <p:nvPr/>
        </p:nvSpPr>
        <p:spPr>
          <a:xfrm>
            <a:off x="407347" y="5177981"/>
            <a:ext cx="4092587" cy="830997"/>
          </a:xfrm>
          <a:prstGeom prst="rect">
            <a:avLst/>
          </a:prstGeom>
          <a:noFill/>
        </p:spPr>
        <p:txBody>
          <a:bodyPr wrap="square" rtlCol="0">
            <a:spAutoFit/>
          </a:bodyPr>
          <a:lstStyle/>
          <a:p>
            <a:pPr algn="ctr"/>
            <a:r>
              <a:rPr lang="en-US" sz="2400" b="1" dirty="0">
                <a:solidFill>
                  <a:schemeClr val="bg1"/>
                </a:solidFill>
                <a:latin typeface="Hubballi" panose="02000000000000000000" pitchFamily="2" charset="77"/>
              </a:rPr>
              <a:t>SBMH Grant:</a:t>
            </a:r>
          </a:p>
          <a:p>
            <a:pPr algn="ctr"/>
            <a:r>
              <a:rPr lang="en-US" sz="2400" b="1" i="1" dirty="0">
                <a:solidFill>
                  <a:schemeClr val="bg1"/>
                </a:solidFill>
                <a:latin typeface="Hubballi" panose="02000000000000000000" pitchFamily="2" charset="77"/>
              </a:rPr>
              <a:t>Project RESPECT</a:t>
            </a:r>
            <a:endParaRPr lang="en-US" sz="2400" b="1" i="1" dirty="0">
              <a:solidFill>
                <a:schemeClr val="bg1"/>
              </a:solidFill>
              <a:effectLst/>
              <a:latin typeface="Hubballi" panose="02000000000000000000" pitchFamily="2" charset="77"/>
            </a:endParaRPr>
          </a:p>
        </p:txBody>
      </p:sp>
    </p:spTree>
    <p:extLst>
      <p:ext uri="{BB962C8B-B14F-4D97-AF65-F5344CB8AC3E}">
        <p14:creationId xmlns:p14="http://schemas.microsoft.com/office/powerpoint/2010/main" val="315296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DA94-5608-1B23-A2EB-44EE9D05793C}"/>
              </a:ext>
            </a:extLst>
          </p:cNvPr>
          <p:cNvSpPr/>
          <p:nvPr/>
        </p:nvSpPr>
        <p:spPr>
          <a:xfrm>
            <a:off x="0" y="0"/>
            <a:ext cx="5181600" cy="6858000"/>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CEE82A-508E-2AC1-3EA1-0BB33887BC88}"/>
              </a:ext>
            </a:extLst>
          </p:cNvPr>
          <p:cNvSpPr txBox="1"/>
          <p:nvPr/>
        </p:nvSpPr>
        <p:spPr>
          <a:xfrm>
            <a:off x="350522" y="2203180"/>
            <a:ext cx="4206238" cy="1938992"/>
          </a:xfrm>
          <a:prstGeom prst="rect">
            <a:avLst/>
          </a:prstGeom>
          <a:noFill/>
        </p:spPr>
        <p:txBody>
          <a:bodyPr wrap="square" rtlCol="0">
            <a:spAutoFit/>
          </a:bodyPr>
          <a:lstStyle/>
          <a:p>
            <a:r>
              <a:rPr lang="en-US" sz="2400" b="1" dirty="0">
                <a:solidFill>
                  <a:schemeClr val="bg1"/>
                </a:solidFill>
                <a:latin typeface="Hubballi" panose="02000000000000000000" pitchFamily="2" charset="77"/>
              </a:rPr>
              <a:t>Dr. Kellie Anderson, NCSP</a:t>
            </a:r>
          </a:p>
          <a:p>
            <a:r>
              <a:rPr lang="en-US" sz="2400" b="1" dirty="0">
                <a:solidFill>
                  <a:schemeClr val="bg1"/>
                </a:solidFill>
                <a:effectLst/>
                <a:latin typeface="Hubballi" panose="02000000000000000000" pitchFamily="2" charset="77"/>
              </a:rPr>
              <a:t>Co</a:t>
            </a:r>
            <a:r>
              <a:rPr lang="en-US" sz="2400" b="1" dirty="0">
                <a:solidFill>
                  <a:schemeClr val="bg1"/>
                </a:solidFill>
                <a:latin typeface="Hubballi" panose="02000000000000000000" pitchFamily="2" charset="77"/>
              </a:rPr>
              <a:t>ordinator</a:t>
            </a:r>
          </a:p>
          <a:p>
            <a:r>
              <a:rPr lang="en-US" sz="2400" b="1" dirty="0">
                <a:solidFill>
                  <a:schemeClr val="bg1"/>
                </a:solidFill>
                <a:effectLst/>
                <a:latin typeface="Hubballi" panose="02000000000000000000" pitchFamily="2" charset="77"/>
              </a:rPr>
              <a:t>Office of Psychological Services</a:t>
            </a:r>
          </a:p>
          <a:p>
            <a:r>
              <a:rPr lang="en-US" sz="2400" b="1" dirty="0">
                <a:solidFill>
                  <a:schemeClr val="bg1"/>
                </a:solidFill>
                <a:latin typeface="Hubballi" panose="02000000000000000000" pitchFamily="2" charset="77"/>
              </a:rPr>
              <a:t>Annapolis, MD</a:t>
            </a:r>
            <a:endParaRPr lang="en-US" sz="2400" b="1" dirty="0">
              <a:solidFill>
                <a:schemeClr val="bg1"/>
              </a:solidFill>
              <a:effectLst/>
              <a:latin typeface="Hubballi" panose="02000000000000000000" pitchFamily="2" charset="77"/>
            </a:endParaRPr>
          </a:p>
          <a:p>
            <a:r>
              <a:rPr lang="en-US" sz="2400" b="1" dirty="0">
                <a:solidFill>
                  <a:schemeClr val="bg1"/>
                </a:solidFill>
                <a:latin typeface="Hubballi" panose="02000000000000000000" pitchFamily="2" charset="77"/>
              </a:rPr>
              <a:t>kjanderson@aacps.org</a:t>
            </a:r>
            <a:endParaRPr lang="en-US" sz="2400" b="1" dirty="0">
              <a:solidFill>
                <a:schemeClr val="bg1"/>
              </a:solidFill>
              <a:effectLst/>
              <a:latin typeface="Hubballi" panose="02000000000000000000" pitchFamily="2" charset="77"/>
            </a:endParaRPr>
          </a:p>
        </p:txBody>
      </p:sp>
      <p:sp>
        <p:nvSpPr>
          <p:cNvPr id="3" name="TextBox 2">
            <a:extLst>
              <a:ext uri="{FF2B5EF4-FFF2-40B4-BE49-F238E27FC236}">
                <a16:creationId xmlns:a16="http://schemas.microsoft.com/office/drawing/2014/main" id="{9E4439E5-372E-7AA7-EA4D-FD490AF2F394}"/>
              </a:ext>
            </a:extLst>
          </p:cNvPr>
          <p:cNvSpPr txBox="1"/>
          <p:nvPr/>
        </p:nvSpPr>
        <p:spPr>
          <a:xfrm>
            <a:off x="-143263" y="479690"/>
            <a:ext cx="5468126" cy="1200329"/>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Anne Arundel </a:t>
            </a:r>
          </a:p>
          <a:p>
            <a:pPr algn="ctr"/>
            <a:r>
              <a:rPr lang="en-US" sz="3600" dirty="0">
                <a:solidFill>
                  <a:schemeClr val="bg1"/>
                </a:solidFill>
                <a:latin typeface="Century Gothic" panose="020B0502020202020204" pitchFamily="34" charset="0"/>
              </a:rPr>
              <a:t>County Public Schools </a:t>
            </a:r>
          </a:p>
        </p:txBody>
      </p:sp>
      <p:sp>
        <p:nvSpPr>
          <p:cNvPr id="6" name="TextBox 5">
            <a:extLst>
              <a:ext uri="{FF2B5EF4-FFF2-40B4-BE49-F238E27FC236}">
                <a16:creationId xmlns:a16="http://schemas.microsoft.com/office/drawing/2014/main" id="{04D2BDFF-7125-DE6E-45F6-D869A600180B}"/>
              </a:ext>
            </a:extLst>
          </p:cNvPr>
          <p:cNvSpPr txBox="1"/>
          <p:nvPr/>
        </p:nvSpPr>
        <p:spPr>
          <a:xfrm>
            <a:off x="407347" y="5177981"/>
            <a:ext cx="4092587" cy="1200329"/>
          </a:xfrm>
          <a:prstGeom prst="rect">
            <a:avLst/>
          </a:prstGeom>
          <a:noFill/>
        </p:spPr>
        <p:txBody>
          <a:bodyPr wrap="square" rtlCol="0">
            <a:spAutoFit/>
          </a:bodyPr>
          <a:lstStyle/>
          <a:p>
            <a:pPr algn="ctr"/>
            <a:r>
              <a:rPr lang="en-US" sz="2400" b="1" dirty="0">
                <a:solidFill>
                  <a:schemeClr val="bg1"/>
                </a:solidFill>
                <a:latin typeface="Hubballi" panose="02000000000000000000" pitchFamily="2" charset="77"/>
              </a:rPr>
              <a:t>SBMH Grant:</a:t>
            </a:r>
          </a:p>
          <a:p>
            <a:pPr algn="ctr"/>
            <a:r>
              <a:rPr lang="en-US" sz="2400" b="1" i="1" dirty="0">
                <a:solidFill>
                  <a:schemeClr val="bg1"/>
                </a:solidFill>
                <a:latin typeface="Hubballi" panose="02000000000000000000" pitchFamily="2" charset="77"/>
              </a:rPr>
              <a:t>Recruiting and Retaining School Psychologists in AACPS</a:t>
            </a:r>
            <a:endParaRPr lang="en-US" sz="2400" b="1" i="1" dirty="0">
              <a:solidFill>
                <a:schemeClr val="bg1"/>
              </a:solidFill>
              <a:effectLst/>
              <a:latin typeface="Hubballi" panose="02000000000000000000" pitchFamily="2" charset="77"/>
            </a:endParaRPr>
          </a:p>
        </p:txBody>
      </p:sp>
      <p:pic>
        <p:nvPicPr>
          <p:cNvPr id="18" name="Picture 17" descr="A logo of a company&#10;&#10;Description automatically generated">
            <a:extLst>
              <a:ext uri="{FF2B5EF4-FFF2-40B4-BE49-F238E27FC236}">
                <a16:creationId xmlns:a16="http://schemas.microsoft.com/office/drawing/2014/main" id="{EC7CE78C-C13E-1942-A62D-671B5207147E}"/>
              </a:ext>
            </a:extLst>
          </p:cNvPr>
          <p:cNvPicPr>
            <a:picLocks noChangeAspect="1"/>
          </p:cNvPicPr>
          <p:nvPr/>
        </p:nvPicPr>
        <p:blipFill>
          <a:blip r:embed="rId3"/>
          <a:stretch>
            <a:fillRect/>
          </a:stretch>
        </p:blipFill>
        <p:spPr>
          <a:xfrm>
            <a:off x="10698537" y="5994400"/>
            <a:ext cx="863600" cy="863600"/>
          </a:xfrm>
          <a:prstGeom prst="rect">
            <a:avLst/>
          </a:prstGeom>
        </p:spPr>
      </p:pic>
      <p:sp>
        <p:nvSpPr>
          <p:cNvPr id="2" name="TextBox 1">
            <a:extLst>
              <a:ext uri="{FF2B5EF4-FFF2-40B4-BE49-F238E27FC236}">
                <a16:creationId xmlns:a16="http://schemas.microsoft.com/office/drawing/2014/main" id="{323CA577-19F6-BAD4-10C1-7B7C49D9DFDA}"/>
              </a:ext>
            </a:extLst>
          </p:cNvPr>
          <p:cNvSpPr txBox="1"/>
          <p:nvPr/>
        </p:nvSpPr>
        <p:spPr>
          <a:xfrm>
            <a:off x="5181600" y="0"/>
            <a:ext cx="7010399" cy="6678751"/>
          </a:xfrm>
          <a:prstGeom prst="rect">
            <a:avLst/>
          </a:prstGeom>
          <a:noFill/>
        </p:spPr>
        <p:txBody>
          <a:bodyPr wrap="square" lIns="91440" tIns="45720" rIns="91440" bIns="45720" rtlCol="0" anchor="t">
            <a:spAutoFit/>
          </a:bodyPr>
          <a:lstStyle/>
          <a:p>
            <a:r>
              <a:rPr lang="en-US" sz="4000" u="sng" dirty="0"/>
              <a:t>Grant Context</a:t>
            </a:r>
          </a:p>
          <a:p>
            <a:pPr marL="342900" indent="-342900">
              <a:buFontTx/>
              <a:buChar char="-"/>
            </a:pPr>
            <a:r>
              <a:rPr lang="en-US" sz="2200" dirty="0">
                <a:ea typeface="Calibri"/>
                <a:cs typeface="Calibri"/>
              </a:rPr>
              <a:t>Goal: hire and retain diverse school psychologists and social workers in AACPS (large district in MD)</a:t>
            </a:r>
            <a:endParaRPr lang="en-US" sz="2200" dirty="0">
              <a:cs typeface="Calibri"/>
            </a:endParaRPr>
          </a:p>
          <a:p>
            <a:r>
              <a:rPr lang="en-US" sz="4000" u="sng" dirty="0">
                <a:ea typeface="Calibri"/>
                <a:cs typeface="Calibri"/>
              </a:rPr>
              <a:t>Strategies for Retention</a:t>
            </a:r>
          </a:p>
          <a:p>
            <a:pPr marL="342900" indent="-342900">
              <a:buFont typeface="Arial" panose="020B0604020202020204" pitchFamily="34" charset="0"/>
              <a:buChar char="•"/>
            </a:pPr>
            <a:r>
              <a:rPr lang="en-US" sz="2200" dirty="0">
                <a:ea typeface="Aptos" panose="020B0004020202020204" pitchFamily="34" charset="0"/>
                <a:cs typeface="Aptos" panose="020B0004020202020204" pitchFamily="34" charset="0"/>
              </a:rPr>
              <a:t>Start with successful recruitment! Help new hires feel supported, and connected to their work and field</a:t>
            </a:r>
          </a:p>
          <a:p>
            <a:pPr marL="342900" indent="-342900">
              <a:buFont typeface="Arial" panose="020B0604020202020204" pitchFamily="34" charset="0"/>
              <a:buChar char="•"/>
            </a:pPr>
            <a:r>
              <a:rPr lang="en-US" sz="2200" dirty="0">
                <a:ea typeface="Aptos" panose="020B0004020202020204" pitchFamily="34" charset="0"/>
                <a:cs typeface="Aptos" panose="020B0004020202020204" pitchFamily="34" charset="0"/>
              </a:rPr>
              <a:t>Increased intern pool (5 to 7-8 school psych interns)</a:t>
            </a:r>
          </a:p>
          <a:p>
            <a:pPr marL="342900" indent="-342900">
              <a:buFont typeface="Arial" panose="020B0604020202020204" pitchFamily="34" charset="0"/>
              <a:buChar char="•"/>
            </a:pPr>
            <a:r>
              <a:rPr lang="en-US" sz="2200" dirty="0">
                <a:ea typeface="Aptos" panose="020B0004020202020204" pitchFamily="34" charset="0"/>
                <a:cs typeface="Aptos" panose="020B0004020202020204" pitchFamily="34" charset="0"/>
              </a:rPr>
              <a:t>Social work: created stipend for interns, and employment pathway (intern =&gt; LMSW =&gt; LCSW, via district-provided supervision); share w/ local universities</a:t>
            </a:r>
            <a:endParaRPr lang="en-US" sz="2200" dirty="0">
              <a:effectLst/>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US" sz="2200" dirty="0">
                <a:ea typeface="Calibri"/>
                <a:cs typeface="Calibri"/>
              </a:rPr>
              <a:t>Emphasis on employee job quality and mentoring</a:t>
            </a:r>
          </a:p>
          <a:p>
            <a:pPr marL="800100" lvl="1" indent="-342900">
              <a:buFont typeface="Arial" panose="020B0604020202020204" pitchFamily="34" charset="0"/>
              <a:buChar char="•"/>
            </a:pPr>
            <a:r>
              <a:rPr lang="en-US" sz="2200" dirty="0">
                <a:ea typeface="Calibri"/>
                <a:cs typeface="Calibri"/>
              </a:rPr>
              <a:t>Paid mentoring for early career diverse hires; travel to 2 conferences; professional dues paid</a:t>
            </a:r>
          </a:p>
          <a:p>
            <a:r>
              <a:rPr lang="en-US" sz="4000" u="sng" dirty="0">
                <a:ea typeface="Calibri"/>
                <a:cs typeface="Calibri"/>
              </a:rPr>
              <a:t>Successful Experiences</a:t>
            </a:r>
          </a:p>
          <a:p>
            <a:pPr marL="342900" indent="-342900">
              <a:buFont typeface="Arial" panose="020B0604020202020204" pitchFamily="34" charset="0"/>
              <a:buChar char="•"/>
            </a:pPr>
            <a:r>
              <a:rPr lang="en-US" sz="2200" dirty="0">
                <a:ea typeface="Calibri"/>
                <a:cs typeface="Calibri"/>
              </a:rPr>
              <a:t>Explicit acknowledgment of importance of diversity in student services staff, with intentional placement to schools and mentors with similar identities </a:t>
            </a:r>
          </a:p>
        </p:txBody>
      </p:sp>
    </p:spTree>
    <p:extLst>
      <p:ext uri="{BB962C8B-B14F-4D97-AF65-F5344CB8AC3E}">
        <p14:creationId xmlns:p14="http://schemas.microsoft.com/office/powerpoint/2010/main" val="1395019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59C8-D900-1CF7-1AEA-BAFB0E235DBE}"/>
              </a:ext>
            </a:extLst>
          </p:cNvPr>
          <p:cNvSpPr>
            <a:spLocks noGrp="1"/>
          </p:cNvSpPr>
          <p:nvPr>
            <p:ph type="title"/>
          </p:nvPr>
        </p:nvSpPr>
        <p:spPr/>
        <p:txBody>
          <a:bodyPr/>
          <a:lstStyle/>
          <a:p>
            <a:pPr algn="ctr"/>
            <a:r>
              <a:rPr lang="en-US" dirty="0"/>
              <a:t>Questions for Panelists</a:t>
            </a:r>
          </a:p>
        </p:txBody>
      </p:sp>
      <p:sp>
        <p:nvSpPr>
          <p:cNvPr id="3" name="Content Placeholder 2">
            <a:extLst>
              <a:ext uri="{FF2B5EF4-FFF2-40B4-BE49-F238E27FC236}">
                <a16:creationId xmlns:a16="http://schemas.microsoft.com/office/drawing/2014/main" id="{656BCA15-4804-AA94-E19A-611A37C71EE5}"/>
              </a:ext>
            </a:extLst>
          </p:cNvPr>
          <p:cNvSpPr>
            <a:spLocks noGrp="1"/>
          </p:cNvSpPr>
          <p:nvPr>
            <p:ph idx="1"/>
          </p:nvPr>
        </p:nvSpPr>
        <p:spPr/>
        <p:txBody>
          <a:bodyPr/>
          <a:lstStyle/>
          <a:p>
            <a:pPr marL="0" indent="0">
              <a:buNone/>
            </a:pPr>
            <a:r>
              <a:rPr lang="en-US" sz="4000" dirty="0">
                <a:solidFill>
                  <a:srgbClr val="002060"/>
                </a:solidFill>
              </a:rPr>
              <a:t>Please ask questions of our wonderful presenters!</a:t>
            </a:r>
          </a:p>
          <a:p>
            <a:pPr lvl="1"/>
            <a:r>
              <a:rPr lang="en-US" sz="3600" dirty="0">
                <a:solidFill>
                  <a:srgbClr val="FF0000"/>
                </a:solidFill>
              </a:rPr>
              <a:t>Questions in the Chat Box</a:t>
            </a:r>
          </a:p>
          <a:p>
            <a:pPr lvl="1"/>
            <a:r>
              <a:rPr lang="en-US" sz="3600" dirty="0">
                <a:solidFill>
                  <a:srgbClr val="00B050"/>
                </a:solidFill>
              </a:rPr>
              <a:t>Raise Hands</a:t>
            </a:r>
          </a:p>
          <a:p>
            <a:pPr marL="0" indent="0">
              <a:buNone/>
            </a:pPr>
            <a:endParaRPr lang="en-US" dirty="0"/>
          </a:p>
        </p:txBody>
      </p:sp>
      <p:pic>
        <p:nvPicPr>
          <p:cNvPr id="4" name="Picture 3">
            <a:extLst>
              <a:ext uri="{FF2B5EF4-FFF2-40B4-BE49-F238E27FC236}">
                <a16:creationId xmlns:a16="http://schemas.microsoft.com/office/drawing/2014/main" id="{449CF1F2-DFB3-5486-D2B0-800F349DC8C8}"/>
              </a:ext>
            </a:extLst>
          </p:cNvPr>
          <p:cNvPicPr>
            <a:picLocks noChangeAspect="1"/>
          </p:cNvPicPr>
          <p:nvPr/>
        </p:nvPicPr>
        <p:blipFill>
          <a:blip r:embed="rId3"/>
          <a:stretch>
            <a:fillRect/>
          </a:stretch>
        </p:blipFill>
        <p:spPr>
          <a:xfrm>
            <a:off x="8490092" y="6056026"/>
            <a:ext cx="3515638" cy="615237"/>
          </a:xfrm>
          <a:prstGeom prst="rect">
            <a:avLst/>
          </a:prstGeom>
        </p:spPr>
      </p:pic>
    </p:spTree>
    <p:extLst>
      <p:ext uri="{BB962C8B-B14F-4D97-AF65-F5344CB8AC3E}">
        <p14:creationId xmlns:p14="http://schemas.microsoft.com/office/powerpoint/2010/main" val="303240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D514-D727-B54C-9AFA-6A75B463DF84}"/>
              </a:ext>
            </a:extLst>
          </p:cNvPr>
          <p:cNvSpPr>
            <a:spLocks noGrp="1"/>
          </p:cNvSpPr>
          <p:nvPr>
            <p:ph type="title"/>
          </p:nvPr>
        </p:nvSpPr>
        <p:spPr>
          <a:xfrm>
            <a:off x="838200" y="365125"/>
            <a:ext cx="11107365" cy="1341775"/>
          </a:xfrm>
        </p:spPr>
        <p:txBody>
          <a:bodyPr/>
          <a:lstStyle/>
          <a:p>
            <a:r>
              <a:rPr lang="en-US" dirty="0">
                <a:cs typeface="Calibri Light"/>
              </a:rPr>
              <a:t>Coming Soon: Professional Learning Community</a:t>
            </a:r>
          </a:p>
        </p:txBody>
      </p:sp>
      <p:sp>
        <p:nvSpPr>
          <p:cNvPr id="3" name="Content Placeholder 2">
            <a:extLst>
              <a:ext uri="{FF2B5EF4-FFF2-40B4-BE49-F238E27FC236}">
                <a16:creationId xmlns:a16="http://schemas.microsoft.com/office/drawing/2014/main" id="{85D4013A-8678-0DDB-1FB0-12A152468396}"/>
              </a:ext>
            </a:extLst>
          </p:cNvPr>
          <p:cNvSpPr>
            <a:spLocks noGrp="1"/>
          </p:cNvSpPr>
          <p:nvPr>
            <p:ph idx="1"/>
          </p:nvPr>
        </p:nvSpPr>
        <p:spPr>
          <a:xfrm>
            <a:off x="838200" y="1825625"/>
            <a:ext cx="11224659" cy="4351338"/>
          </a:xfrm>
        </p:spPr>
        <p:txBody>
          <a:bodyPr vert="horz" lIns="91440" tIns="45720" rIns="91440" bIns="45720" rtlCol="0" anchor="t">
            <a:normAutofit/>
          </a:bodyPr>
          <a:lstStyle/>
          <a:p>
            <a:r>
              <a:rPr lang="en-US" dirty="0">
                <a:solidFill>
                  <a:srgbClr val="00B050"/>
                </a:solidFill>
                <a:cs typeface="Calibri"/>
              </a:rPr>
              <a:t>Designed to facilitate continued conversation and growth</a:t>
            </a:r>
            <a:endParaRPr lang="en-US">
              <a:solidFill>
                <a:srgbClr val="00B050"/>
              </a:solidFill>
              <a:ea typeface="Calibri"/>
              <a:cs typeface="Calibri"/>
            </a:endParaRPr>
          </a:p>
          <a:p>
            <a:pPr lvl="1"/>
            <a:r>
              <a:rPr lang="en-US" dirty="0">
                <a:cs typeface="Calibri"/>
              </a:rPr>
              <a:t>"I would appreciate continued conversations with other grantees" </a:t>
            </a:r>
          </a:p>
          <a:p>
            <a:pPr lvl="1"/>
            <a:r>
              <a:rPr lang="en-US" dirty="0">
                <a:cs typeface="Calibri"/>
              </a:rPr>
              <a:t>"I'd love to have a thought-partner to think about.....how to enhance retention efforts in my rural district"</a:t>
            </a:r>
            <a:endParaRPr lang="en-US" dirty="0">
              <a:ea typeface="Calibri"/>
              <a:cs typeface="Calibri"/>
            </a:endParaRPr>
          </a:p>
          <a:p>
            <a:pPr marL="0" indent="0">
              <a:buNone/>
            </a:pPr>
            <a:endParaRPr lang="en-US" dirty="0">
              <a:ea typeface="Calibri"/>
              <a:cs typeface="Calibri"/>
            </a:endParaRPr>
          </a:p>
          <a:p>
            <a:r>
              <a:rPr lang="en-US" dirty="0">
                <a:solidFill>
                  <a:srgbClr val="FF0000"/>
                </a:solidFill>
                <a:cs typeface="Calibri"/>
              </a:rPr>
              <a:t>Email Coming Soon: </a:t>
            </a:r>
            <a:endParaRPr lang="en-US" b="1" i="1">
              <a:ea typeface="Calibri"/>
              <a:cs typeface="Calibri"/>
            </a:endParaRPr>
          </a:p>
          <a:p>
            <a:pPr lvl="1"/>
            <a:r>
              <a:rPr lang="en-US" dirty="0">
                <a:ea typeface="Calibri"/>
                <a:cs typeface="Calibri"/>
              </a:rPr>
              <a:t>Express Interest</a:t>
            </a:r>
            <a:endParaRPr lang="en-US" dirty="0">
              <a:cs typeface="Calibri"/>
            </a:endParaRPr>
          </a:p>
          <a:p>
            <a:pPr lvl="1"/>
            <a:r>
              <a:rPr lang="en-US" dirty="0">
                <a:cs typeface="Calibri"/>
              </a:rPr>
              <a:t>Consider optimal meeting schedule </a:t>
            </a:r>
            <a:endParaRPr lang="en-US"/>
          </a:p>
          <a:p>
            <a:pPr lvl="1"/>
            <a:r>
              <a:rPr lang="en-US" dirty="0">
                <a:cs typeface="Calibri"/>
              </a:rPr>
              <a:t>Structure Example: 1 </a:t>
            </a:r>
            <a:r>
              <a:rPr lang="en-US" dirty="0" err="1">
                <a:cs typeface="Calibri"/>
              </a:rPr>
              <a:t>hr</a:t>
            </a:r>
            <a:r>
              <a:rPr lang="en-US" dirty="0">
                <a:cs typeface="Calibri"/>
              </a:rPr>
              <a:t> Zoom meetings/1 x month matched with other grantees focused on retention in rural schools</a:t>
            </a:r>
            <a:endParaRPr lang="en-US" dirty="0">
              <a:ea typeface="Calibri"/>
              <a:cs typeface="Calibri"/>
            </a:endParaRPr>
          </a:p>
        </p:txBody>
      </p:sp>
      <p:pic>
        <p:nvPicPr>
          <p:cNvPr id="4" name="Picture 3">
            <a:extLst>
              <a:ext uri="{FF2B5EF4-FFF2-40B4-BE49-F238E27FC236}">
                <a16:creationId xmlns:a16="http://schemas.microsoft.com/office/drawing/2014/main" id="{44406F71-A90C-D055-4776-320693D4DA04}"/>
              </a:ext>
            </a:extLst>
          </p:cNvPr>
          <p:cNvPicPr>
            <a:picLocks noChangeAspect="1"/>
          </p:cNvPicPr>
          <p:nvPr/>
        </p:nvPicPr>
        <p:blipFill>
          <a:blip r:embed="rId3"/>
          <a:stretch>
            <a:fillRect/>
          </a:stretch>
        </p:blipFill>
        <p:spPr>
          <a:xfrm>
            <a:off x="8490092" y="6056026"/>
            <a:ext cx="3515638" cy="615237"/>
          </a:xfrm>
          <a:prstGeom prst="rect">
            <a:avLst/>
          </a:prstGeom>
        </p:spPr>
      </p:pic>
    </p:spTree>
    <p:extLst>
      <p:ext uri="{BB962C8B-B14F-4D97-AF65-F5344CB8AC3E}">
        <p14:creationId xmlns:p14="http://schemas.microsoft.com/office/powerpoint/2010/main" val="364972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DA94-5608-1B23-A2EB-44EE9D05793C}"/>
              </a:ext>
            </a:extLst>
          </p:cNvPr>
          <p:cNvSpPr/>
          <p:nvPr/>
        </p:nvSpPr>
        <p:spPr>
          <a:xfrm>
            <a:off x="6831914" y="-3376"/>
            <a:ext cx="5360086" cy="6858000"/>
          </a:xfrm>
          <a:prstGeom prst="rect">
            <a:avLst/>
          </a:prstGeom>
          <a:solidFill>
            <a:schemeClr val="accent5">
              <a:lumMod val="5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CEE82A-508E-2AC1-3EA1-0BB33887BC88}"/>
              </a:ext>
            </a:extLst>
          </p:cNvPr>
          <p:cNvSpPr txBox="1"/>
          <p:nvPr/>
        </p:nvSpPr>
        <p:spPr>
          <a:xfrm>
            <a:off x="8324862" y="3326186"/>
            <a:ext cx="3111426" cy="369332"/>
          </a:xfrm>
          <a:prstGeom prst="rect">
            <a:avLst/>
          </a:prstGeom>
          <a:noFill/>
        </p:spPr>
        <p:txBody>
          <a:bodyPr wrap="square" lIns="91440" tIns="45720" rIns="91440" bIns="45720" rtlCol="0" anchor="t">
            <a:spAutoFit/>
          </a:bodyPr>
          <a:lstStyle/>
          <a:p>
            <a:r>
              <a:rPr lang="en-US" b="1" dirty="0">
                <a:solidFill>
                  <a:schemeClr val="bg1"/>
                </a:solidFill>
                <a:latin typeface="Hubballi"/>
              </a:rPr>
              <a:t>GRATITUDE &amp; REMINDERS</a:t>
            </a:r>
            <a:endParaRPr lang="en-US" b="1" dirty="0">
              <a:solidFill>
                <a:schemeClr val="bg1"/>
              </a:solidFill>
              <a:effectLst/>
              <a:latin typeface="Hubballi" panose="02000000000000000000" pitchFamily="2" charset="77"/>
            </a:endParaRPr>
          </a:p>
        </p:txBody>
      </p:sp>
      <p:sp>
        <p:nvSpPr>
          <p:cNvPr id="3" name="TextBox 2">
            <a:extLst>
              <a:ext uri="{FF2B5EF4-FFF2-40B4-BE49-F238E27FC236}">
                <a16:creationId xmlns:a16="http://schemas.microsoft.com/office/drawing/2014/main" id="{9E4439E5-372E-7AA7-EA4D-FD490AF2F394}"/>
              </a:ext>
            </a:extLst>
          </p:cNvPr>
          <p:cNvSpPr txBox="1"/>
          <p:nvPr/>
        </p:nvSpPr>
        <p:spPr>
          <a:xfrm>
            <a:off x="8475732" y="713685"/>
            <a:ext cx="2250937" cy="646331"/>
          </a:xfrm>
          <a:prstGeom prst="rect">
            <a:avLst/>
          </a:prstGeom>
          <a:noFill/>
        </p:spPr>
        <p:txBody>
          <a:bodyPr wrap="none" rtlCol="0">
            <a:spAutoFit/>
          </a:bodyPr>
          <a:lstStyle/>
          <a:p>
            <a:pPr algn="ctr"/>
            <a:r>
              <a:rPr lang="en-US" sz="3600">
                <a:solidFill>
                  <a:schemeClr val="bg1"/>
                </a:solidFill>
                <a:latin typeface="Century Gothic" panose="020B0502020202020204" pitchFamily="34" charset="0"/>
              </a:rPr>
              <a:t>WRAP-UP</a:t>
            </a:r>
          </a:p>
        </p:txBody>
      </p:sp>
      <p:sp>
        <p:nvSpPr>
          <p:cNvPr id="2" name="TextBox 1">
            <a:extLst>
              <a:ext uri="{FF2B5EF4-FFF2-40B4-BE49-F238E27FC236}">
                <a16:creationId xmlns:a16="http://schemas.microsoft.com/office/drawing/2014/main" id="{690BFD15-8E33-0F1B-FED4-DA76819481E1}"/>
              </a:ext>
            </a:extLst>
          </p:cNvPr>
          <p:cNvSpPr txBox="1"/>
          <p:nvPr/>
        </p:nvSpPr>
        <p:spPr>
          <a:xfrm>
            <a:off x="7708826" y="2036979"/>
            <a:ext cx="530915" cy="461665"/>
          </a:xfrm>
          <a:prstGeom prst="rect">
            <a:avLst/>
          </a:prstGeom>
          <a:noFill/>
        </p:spPr>
        <p:txBody>
          <a:bodyPr wrap="none" rtlCol="0">
            <a:spAutoFit/>
          </a:bodyPr>
          <a:lstStyle/>
          <a:p>
            <a:r>
              <a:rPr lang="en-US" sz="2400">
                <a:solidFill>
                  <a:schemeClr val="bg1"/>
                </a:solidFill>
                <a:latin typeface="Century Gothic" panose="020B0502020202020204" pitchFamily="34" charset="0"/>
              </a:rPr>
              <a:t>01</a:t>
            </a:r>
          </a:p>
        </p:txBody>
      </p:sp>
      <p:sp>
        <p:nvSpPr>
          <p:cNvPr id="5" name="TextBox 4">
            <a:extLst>
              <a:ext uri="{FF2B5EF4-FFF2-40B4-BE49-F238E27FC236}">
                <a16:creationId xmlns:a16="http://schemas.microsoft.com/office/drawing/2014/main" id="{5BBA3069-38C5-50CB-2848-FCBC2389F081}"/>
              </a:ext>
            </a:extLst>
          </p:cNvPr>
          <p:cNvSpPr txBox="1"/>
          <p:nvPr/>
        </p:nvSpPr>
        <p:spPr>
          <a:xfrm>
            <a:off x="7708826" y="3281788"/>
            <a:ext cx="530915" cy="461665"/>
          </a:xfrm>
          <a:prstGeom prst="rect">
            <a:avLst/>
          </a:prstGeom>
          <a:noFill/>
        </p:spPr>
        <p:txBody>
          <a:bodyPr wrap="none" rtlCol="0">
            <a:spAutoFit/>
          </a:bodyPr>
          <a:lstStyle/>
          <a:p>
            <a:r>
              <a:rPr lang="en-US" sz="2400">
                <a:solidFill>
                  <a:schemeClr val="bg1"/>
                </a:solidFill>
                <a:latin typeface="Century Gothic" panose="020B0502020202020204" pitchFamily="34" charset="0"/>
              </a:rPr>
              <a:t>02</a:t>
            </a:r>
          </a:p>
        </p:txBody>
      </p:sp>
      <p:sp>
        <p:nvSpPr>
          <p:cNvPr id="6" name="TextBox 5">
            <a:extLst>
              <a:ext uri="{FF2B5EF4-FFF2-40B4-BE49-F238E27FC236}">
                <a16:creationId xmlns:a16="http://schemas.microsoft.com/office/drawing/2014/main" id="{04D2BDFF-7125-DE6E-45F6-D869A600180B}"/>
              </a:ext>
            </a:extLst>
          </p:cNvPr>
          <p:cNvSpPr txBox="1"/>
          <p:nvPr/>
        </p:nvSpPr>
        <p:spPr>
          <a:xfrm>
            <a:off x="8327960" y="2037623"/>
            <a:ext cx="3111426" cy="923330"/>
          </a:xfrm>
          <a:prstGeom prst="rect">
            <a:avLst/>
          </a:prstGeom>
          <a:noFill/>
        </p:spPr>
        <p:txBody>
          <a:bodyPr wrap="square" lIns="91440" tIns="45720" rIns="91440" bIns="45720" rtlCol="0" anchor="t">
            <a:spAutoFit/>
          </a:bodyPr>
          <a:lstStyle/>
          <a:p>
            <a:r>
              <a:rPr lang="en-US" b="1">
                <a:solidFill>
                  <a:schemeClr val="bg1"/>
                </a:solidFill>
                <a:latin typeface="Hubballi"/>
              </a:rPr>
              <a:t>SHARE IN THE CHAT: </a:t>
            </a:r>
            <a:endParaRPr lang="en-US">
              <a:solidFill>
                <a:schemeClr val="bg1"/>
              </a:solidFill>
            </a:endParaRPr>
          </a:p>
          <a:p>
            <a:r>
              <a:rPr lang="en-US" b="1">
                <a:solidFill>
                  <a:schemeClr val="bg1"/>
                </a:solidFill>
                <a:latin typeface="Hubballi"/>
              </a:rPr>
              <a:t>One strategy that you learned today</a:t>
            </a:r>
            <a:endParaRPr lang="en-US">
              <a:solidFill>
                <a:schemeClr val="bg1"/>
              </a:solidFill>
            </a:endParaRPr>
          </a:p>
        </p:txBody>
      </p:sp>
      <p:pic>
        <p:nvPicPr>
          <p:cNvPr id="17" name="Picture 16" descr="A close-up of a keyboard&#10;&#10;Description automatically generated">
            <a:extLst>
              <a:ext uri="{FF2B5EF4-FFF2-40B4-BE49-F238E27FC236}">
                <a16:creationId xmlns:a16="http://schemas.microsoft.com/office/drawing/2014/main" id="{6A8EE8C6-E846-0FA7-0623-2F6DFB243A79}"/>
              </a:ext>
            </a:extLst>
          </p:cNvPr>
          <p:cNvPicPr>
            <a:picLocks noChangeAspect="1"/>
          </p:cNvPicPr>
          <p:nvPr/>
        </p:nvPicPr>
        <p:blipFill>
          <a:blip r:embed="rId3"/>
          <a:stretch>
            <a:fillRect/>
          </a:stretch>
        </p:blipFill>
        <p:spPr>
          <a:xfrm>
            <a:off x="3756567" y="727122"/>
            <a:ext cx="2400300" cy="4851400"/>
          </a:xfrm>
          <a:prstGeom prst="rect">
            <a:avLst/>
          </a:prstGeom>
        </p:spPr>
      </p:pic>
      <p:pic>
        <p:nvPicPr>
          <p:cNvPr id="19" name="Picture 18" descr="A close up of a white cable&#10;&#10;Description automatically generated">
            <a:extLst>
              <a:ext uri="{FF2B5EF4-FFF2-40B4-BE49-F238E27FC236}">
                <a16:creationId xmlns:a16="http://schemas.microsoft.com/office/drawing/2014/main" id="{8AC37559-389E-B1DF-B14A-D178DE307DEC}"/>
              </a:ext>
            </a:extLst>
          </p:cNvPr>
          <p:cNvPicPr>
            <a:picLocks noChangeAspect="1"/>
          </p:cNvPicPr>
          <p:nvPr/>
        </p:nvPicPr>
        <p:blipFill>
          <a:blip r:embed="rId4"/>
          <a:stretch>
            <a:fillRect/>
          </a:stretch>
        </p:blipFill>
        <p:spPr>
          <a:xfrm>
            <a:off x="932917" y="727122"/>
            <a:ext cx="2438400" cy="4851400"/>
          </a:xfrm>
          <a:prstGeom prst="rect">
            <a:avLst/>
          </a:prstGeom>
        </p:spPr>
      </p:pic>
      <p:sp>
        <p:nvSpPr>
          <p:cNvPr id="20" name="TextBox 19">
            <a:extLst>
              <a:ext uri="{FF2B5EF4-FFF2-40B4-BE49-F238E27FC236}">
                <a16:creationId xmlns:a16="http://schemas.microsoft.com/office/drawing/2014/main" id="{7CE46D3F-416D-4E7B-10C6-86650E399B79}"/>
              </a:ext>
            </a:extLst>
          </p:cNvPr>
          <p:cNvSpPr txBox="1"/>
          <p:nvPr/>
        </p:nvSpPr>
        <p:spPr>
          <a:xfrm>
            <a:off x="7721531" y="4473262"/>
            <a:ext cx="530915" cy="461665"/>
          </a:xfrm>
          <a:prstGeom prst="rect">
            <a:avLst/>
          </a:prstGeom>
          <a:noFill/>
        </p:spPr>
        <p:txBody>
          <a:bodyPr wrap="none" rtlCol="0">
            <a:spAutoFit/>
          </a:bodyPr>
          <a:lstStyle/>
          <a:p>
            <a:r>
              <a:rPr lang="en-US" sz="2400">
                <a:solidFill>
                  <a:schemeClr val="bg1"/>
                </a:solidFill>
                <a:latin typeface="Century Gothic" panose="020B0502020202020204" pitchFamily="34" charset="0"/>
              </a:rPr>
              <a:t>03</a:t>
            </a:r>
          </a:p>
        </p:txBody>
      </p:sp>
      <p:sp>
        <p:nvSpPr>
          <p:cNvPr id="21" name="TextBox 20">
            <a:extLst>
              <a:ext uri="{FF2B5EF4-FFF2-40B4-BE49-F238E27FC236}">
                <a16:creationId xmlns:a16="http://schemas.microsoft.com/office/drawing/2014/main" id="{926A1286-2876-A4B4-F859-FBAEF3242750}"/>
              </a:ext>
            </a:extLst>
          </p:cNvPr>
          <p:cNvSpPr txBox="1"/>
          <p:nvPr/>
        </p:nvSpPr>
        <p:spPr>
          <a:xfrm>
            <a:off x="8325691" y="4516434"/>
            <a:ext cx="3111426" cy="2246769"/>
          </a:xfrm>
          <a:prstGeom prst="rect">
            <a:avLst/>
          </a:prstGeom>
          <a:noFill/>
        </p:spPr>
        <p:txBody>
          <a:bodyPr wrap="square" lIns="91440" tIns="45720" rIns="91440" bIns="45720" rtlCol="0" anchor="t">
            <a:spAutoFit/>
          </a:bodyPr>
          <a:lstStyle/>
          <a:p>
            <a:r>
              <a:rPr lang="en-US" b="1" dirty="0">
                <a:solidFill>
                  <a:schemeClr val="bg1"/>
                </a:solidFill>
                <a:effectLst/>
                <a:latin typeface="Hubballi"/>
              </a:rPr>
              <a:t>FEEDBACK:</a:t>
            </a:r>
          </a:p>
          <a:p>
            <a:r>
              <a:rPr lang="en-US" b="1" dirty="0">
                <a:solidFill>
                  <a:schemeClr val="bg1"/>
                </a:solidFill>
                <a:latin typeface="Hubballi"/>
              </a:rPr>
              <a:t>Click the link in the chat to provide feedback on the webinar</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600" u="sng" dirty="0">
                <a:solidFill>
                  <a:srgbClr val="467886"/>
                </a:solidFill>
                <a:effectLst/>
                <a:highlight>
                  <a:srgbClr val="FFFFFF"/>
                </a:highlight>
                <a:latin typeface="Helvetica Neue"/>
                <a:ea typeface="Aptos" panose="020B0004020202020204" pitchFamily="34" charset="0"/>
                <a:cs typeface="Aptos" panose="020B0004020202020204" pitchFamily="34" charset="0"/>
                <a:hlinkClick r:id="rId5"/>
              </a:rPr>
              <a:t>https://usf.az1.qualtrics.com/jfe/form/SV_3DfwYNCe55tx7IW</a:t>
            </a:r>
            <a:endParaRPr lang="en-US" sz="1600" dirty="0">
              <a:effectLst/>
              <a:latin typeface="Aptos" panose="020B0004020202020204" pitchFamily="34" charset="0"/>
              <a:ea typeface="Aptos" panose="020B0004020202020204" pitchFamily="34" charset="0"/>
              <a:cs typeface="Aptos" panose="020B0004020202020204" pitchFamily="34" charset="0"/>
            </a:endParaRPr>
          </a:p>
          <a:p>
            <a:endParaRPr lang="en-US" b="1" dirty="0">
              <a:solidFill>
                <a:schemeClr val="bg1"/>
              </a:solidFill>
              <a:effectLst/>
              <a:latin typeface="Hubballi"/>
            </a:endParaRPr>
          </a:p>
        </p:txBody>
      </p:sp>
      <p:pic>
        <p:nvPicPr>
          <p:cNvPr id="24" name="Picture 23" descr="A logo of a company&#10;&#10;Description automatically generated">
            <a:extLst>
              <a:ext uri="{FF2B5EF4-FFF2-40B4-BE49-F238E27FC236}">
                <a16:creationId xmlns:a16="http://schemas.microsoft.com/office/drawing/2014/main" id="{A41376F0-B823-4CDD-4D36-81EFD112B044}"/>
              </a:ext>
            </a:extLst>
          </p:cNvPr>
          <p:cNvPicPr>
            <a:picLocks noChangeAspect="1"/>
          </p:cNvPicPr>
          <p:nvPr/>
        </p:nvPicPr>
        <p:blipFill>
          <a:blip r:embed="rId6"/>
          <a:stretch>
            <a:fillRect/>
          </a:stretch>
        </p:blipFill>
        <p:spPr>
          <a:xfrm>
            <a:off x="1299027" y="5996073"/>
            <a:ext cx="863600" cy="863600"/>
          </a:xfrm>
          <a:prstGeom prst="rect">
            <a:avLst/>
          </a:prstGeom>
        </p:spPr>
      </p:pic>
    </p:spTree>
    <p:extLst>
      <p:ext uri="{BB962C8B-B14F-4D97-AF65-F5344CB8AC3E}">
        <p14:creationId xmlns:p14="http://schemas.microsoft.com/office/powerpoint/2010/main" val="185519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439E5-372E-7AA7-EA4D-FD490AF2F394}"/>
              </a:ext>
            </a:extLst>
          </p:cNvPr>
          <p:cNvSpPr txBox="1"/>
          <p:nvPr/>
        </p:nvSpPr>
        <p:spPr>
          <a:xfrm>
            <a:off x="1016697" y="1133895"/>
            <a:ext cx="3214341" cy="923330"/>
          </a:xfrm>
          <a:prstGeom prst="rect">
            <a:avLst/>
          </a:prstGeom>
          <a:noFill/>
        </p:spPr>
        <p:txBody>
          <a:bodyPr wrap="none" rtlCol="0">
            <a:spAutoFit/>
          </a:bodyPr>
          <a:lstStyle/>
          <a:p>
            <a:r>
              <a:rPr lang="en-US" sz="5400">
                <a:solidFill>
                  <a:srgbClr val="006647"/>
                </a:solidFill>
                <a:latin typeface="Century Gothic" panose="020B0502020202020204" pitchFamily="34" charset="0"/>
              </a:rPr>
              <a:t>AGENDA</a:t>
            </a:r>
          </a:p>
        </p:txBody>
      </p:sp>
      <p:sp>
        <p:nvSpPr>
          <p:cNvPr id="4" name="Rectangle 3">
            <a:extLst>
              <a:ext uri="{FF2B5EF4-FFF2-40B4-BE49-F238E27FC236}">
                <a16:creationId xmlns:a16="http://schemas.microsoft.com/office/drawing/2014/main" id="{5506DA94-5608-1B23-A2EB-44EE9D05793C}"/>
              </a:ext>
            </a:extLst>
          </p:cNvPr>
          <p:cNvSpPr/>
          <p:nvPr/>
        </p:nvSpPr>
        <p:spPr>
          <a:xfrm>
            <a:off x="1016697" y="0"/>
            <a:ext cx="1610389" cy="232229"/>
          </a:xfrm>
          <a:prstGeom prst="rect">
            <a:avLst/>
          </a:prstGeom>
          <a:solidFill>
            <a:srgbClr val="006647"/>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43A208-279B-174C-CCD3-2942826B170E}"/>
              </a:ext>
            </a:extLst>
          </p:cNvPr>
          <p:cNvSpPr txBox="1"/>
          <p:nvPr/>
        </p:nvSpPr>
        <p:spPr>
          <a:xfrm>
            <a:off x="5241764" y="1133895"/>
            <a:ext cx="816249" cy="769441"/>
          </a:xfrm>
          <a:prstGeom prst="rect">
            <a:avLst/>
          </a:prstGeom>
          <a:noFill/>
        </p:spPr>
        <p:txBody>
          <a:bodyPr wrap="none" rtlCol="0">
            <a:spAutoFit/>
          </a:bodyPr>
          <a:lstStyle/>
          <a:p>
            <a:r>
              <a:rPr lang="en-US" sz="4400" b="1">
                <a:solidFill>
                  <a:srgbClr val="006647"/>
                </a:solidFill>
                <a:latin typeface="Century Gothic" panose="020B0502020202020204" pitchFamily="34" charset="0"/>
              </a:rPr>
              <a:t>01</a:t>
            </a:r>
          </a:p>
        </p:txBody>
      </p:sp>
      <p:sp>
        <p:nvSpPr>
          <p:cNvPr id="5" name="TextBox 4">
            <a:extLst>
              <a:ext uri="{FF2B5EF4-FFF2-40B4-BE49-F238E27FC236}">
                <a16:creationId xmlns:a16="http://schemas.microsoft.com/office/drawing/2014/main" id="{B236171D-55E9-9B40-0357-AD402BB51F37}"/>
              </a:ext>
            </a:extLst>
          </p:cNvPr>
          <p:cNvSpPr txBox="1"/>
          <p:nvPr/>
        </p:nvSpPr>
        <p:spPr>
          <a:xfrm>
            <a:off x="8828034" y="1133895"/>
            <a:ext cx="816249" cy="769441"/>
          </a:xfrm>
          <a:prstGeom prst="rect">
            <a:avLst/>
          </a:prstGeom>
          <a:noFill/>
        </p:spPr>
        <p:txBody>
          <a:bodyPr wrap="none" rtlCol="0">
            <a:spAutoFit/>
          </a:bodyPr>
          <a:lstStyle/>
          <a:p>
            <a:r>
              <a:rPr lang="en-US" sz="4400" b="1">
                <a:solidFill>
                  <a:srgbClr val="006647"/>
                </a:solidFill>
                <a:latin typeface="Century Gothic" panose="020B0502020202020204" pitchFamily="34" charset="0"/>
              </a:rPr>
              <a:t>02</a:t>
            </a:r>
          </a:p>
        </p:txBody>
      </p:sp>
      <p:sp>
        <p:nvSpPr>
          <p:cNvPr id="11" name="TextBox 10">
            <a:extLst>
              <a:ext uri="{FF2B5EF4-FFF2-40B4-BE49-F238E27FC236}">
                <a16:creationId xmlns:a16="http://schemas.microsoft.com/office/drawing/2014/main" id="{14A721B6-A157-6DE0-3B89-9617F398E75F}"/>
              </a:ext>
            </a:extLst>
          </p:cNvPr>
          <p:cNvSpPr txBox="1"/>
          <p:nvPr/>
        </p:nvSpPr>
        <p:spPr>
          <a:xfrm>
            <a:off x="5241764" y="2821787"/>
            <a:ext cx="816249" cy="769441"/>
          </a:xfrm>
          <a:prstGeom prst="rect">
            <a:avLst/>
          </a:prstGeom>
          <a:noFill/>
        </p:spPr>
        <p:txBody>
          <a:bodyPr wrap="none" rtlCol="0">
            <a:spAutoFit/>
          </a:bodyPr>
          <a:lstStyle/>
          <a:p>
            <a:r>
              <a:rPr lang="en-US" sz="4400" b="1">
                <a:solidFill>
                  <a:srgbClr val="006647"/>
                </a:solidFill>
                <a:latin typeface="Century Gothic" panose="020B0502020202020204" pitchFamily="34" charset="0"/>
              </a:rPr>
              <a:t>03</a:t>
            </a:r>
          </a:p>
        </p:txBody>
      </p:sp>
      <p:sp>
        <p:nvSpPr>
          <p:cNvPr id="12" name="TextBox 11">
            <a:extLst>
              <a:ext uri="{FF2B5EF4-FFF2-40B4-BE49-F238E27FC236}">
                <a16:creationId xmlns:a16="http://schemas.microsoft.com/office/drawing/2014/main" id="{7485FD60-FE89-D8F5-863D-8A5E21A33E15}"/>
              </a:ext>
            </a:extLst>
          </p:cNvPr>
          <p:cNvSpPr txBox="1"/>
          <p:nvPr/>
        </p:nvSpPr>
        <p:spPr>
          <a:xfrm>
            <a:off x="5241763" y="4509679"/>
            <a:ext cx="816249" cy="769441"/>
          </a:xfrm>
          <a:prstGeom prst="rect">
            <a:avLst/>
          </a:prstGeom>
          <a:noFill/>
        </p:spPr>
        <p:txBody>
          <a:bodyPr wrap="none" rtlCol="0">
            <a:spAutoFit/>
          </a:bodyPr>
          <a:lstStyle/>
          <a:p>
            <a:r>
              <a:rPr lang="en-US" sz="4400" b="1">
                <a:solidFill>
                  <a:srgbClr val="006647"/>
                </a:solidFill>
                <a:latin typeface="Century Gothic" panose="020B0502020202020204" pitchFamily="34" charset="0"/>
              </a:rPr>
              <a:t>05</a:t>
            </a:r>
          </a:p>
        </p:txBody>
      </p:sp>
      <p:sp>
        <p:nvSpPr>
          <p:cNvPr id="13" name="TextBox 12">
            <a:extLst>
              <a:ext uri="{FF2B5EF4-FFF2-40B4-BE49-F238E27FC236}">
                <a16:creationId xmlns:a16="http://schemas.microsoft.com/office/drawing/2014/main" id="{10DDA5F0-875C-BF6A-1BF7-A0EAD491D40C}"/>
              </a:ext>
            </a:extLst>
          </p:cNvPr>
          <p:cNvSpPr txBox="1"/>
          <p:nvPr/>
        </p:nvSpPr>
        <p:spPr>
          <a:xfrm>
            <a:off x="8828034" y="2821787"/>
            <a:ext cx="816249" cy="769441"/>
          </a:xfrm>
          <a:prstGeom prst="rect">
            <a:avLst/>
          </a:prstGeom>
          <a:noFill/>
        </p:spPr>
        <p:txBody>
          <a:bodyPr wrap="none" rtlCol="0">
            <a:spAutoFit/>
          </a:bodyPr>
          <a:lstStyle/>
          <a:p>
            <a:r>
              <a:rPr lang="en-US" sz="4400" b="1">
                <a:solidFill>
                  <a:srgbClr val="006647"/>
                </a:solidFill>
                <a:latin typeface="Century Gothic" panose="020B0502020202020204" pitchFamily="34" charset="0"/>
              </a:rPr>
              <a:t>04</a:t>
            </a:r>
          </a:p>
        </p:txBody>
      </p:sp>
      <p:sp>
        <p:nvSpPr>
          <p:cNvPr id="18" name="TextBox 17">
            <a:extLst>
              <a:ext uri="{FF2B5EF4-FFF2-40B4-BE49-F238E27FC236}">
                <a16:creationId xmlns:a16="http://schemas.microsoft.com/office/drawing/2014/main" id="{216DA933-E695-C68F-F2CE-54EDC56F2737}"/>
              </a:ext>
            </a:extLst>
          </p:cNvPr>
          <p:cNvSpPr txBox="1"/>
          <p:nvPr/>
        </p:nvSpPr>
        <p:spPr>
          <a:xfrm>
            <a:off x="9842242" y="3106084"/>
            <a:ext cx="1195455" cy="646331"/>
          </a:xfrm>
          <a:prstGeom prst="rect">
            <a:avLst/>
          </a:prstGeom>
          <a:noFill/>
        </p:spPr>
        <p:txBody>
          <a:bodyPr wrap="none" lIns="91440" tIns="45720" rIns="91440" bIns="45720" rtlCol="0" anchor="t">
            <a:spAutoFit/>
          </a:bodyPr>
          <a:lstStyle/>
          <a:p>
            <a:r>
              <a:rPr lang="en-US" dirty="0">
                <a:ea typeface="Calibri"/>
                <a:cs typeface="Calibri"/>
              </a:rPr>
              <a:t>Q/A WITH </a:t>
            </a:r>
            <a:endParaRPr lang="en-US"/>
          </a:p>
          <a:p>
            <a:r>
              <a:rPr lang="en-US" dirty="0">
                <a:ea typeface="Calibri"/>
                <a:cs typeface="Calibri"/>
              </a:rPr>
              <a:t>PANELISTS</a:t>
            </a:r>
            <a:endParaRPr lang="en-US" dirty="0"/>
          </a:p>
        </p:txBody>
      </p:sp>
      <p:sp>
        <p:nvSpPr>
          <p:cNvPr id="20" name="TextBox 19">
            <a:extLst>
              <a:ext uri="{FF2B5EF4-FFF2-40B4-BE49-F238E27FC236}">
                <a16:creationId xmlns:a16="http://schemas.microsoft.com/office/drawing/2014/main" id="{C98F645F-0809-9405-6B04-DF5F4EEF6EE8}"/>
              </a:ext>
            </a:extLst>
          </p:cNvPr>
          <p:cNvSpPr txBox="1"/>
          <p:nvPr/>
        </p:nvSpPr>
        <p:spPr>
          <a:xfrm>
            <a:off x="6382725" y="4802441"/>
            <a:ext cx="2374111" cy="369332"/>
          </a:xfrm>
          <a:prstGeom prst="rect">
            <a:avLst/>
          </a:prstGeom>
          <a:noFill/>
        </p:spPr>
        <p:txBody>
          <a:bodyPr wrap="none" lIns="91440" tIns="45720" rIns="91440" bIns="45720" rtlCol="0" anchor="t">
            <a:spAutoFit/>
          </a:bodyPr>
          <a:lstStyle/>
          <a:p>
            <a:r>
              <a:rPr lang="en-US" dirty="0"/>
              <a:t>NEXT STEPS &amp; CLOSING</a:t>
            </a:r>
          </a:p>
        </p:txBody>
      </p:sp>
      <p:sp>
        <p:nvSpPr>
          <p:cNvPr id="22" name="TextBox 21">
            <a:extLst>
              <a:ext uri="{FF2B5EF4-FFF2-40B4-BE49-F238E27FC236}">
                <a16:creationId xmlns:a16="http://schemas.microsoft.com/office/drawing/2014/main" id="{554B73FB-C04F-5FA2-C08B-E1109C34E838}"/>
              </a:ext>
            </a:extLst>
          </p:cNvPr>
          <p:cNvSpPr txBox="1"/>
          <p:nvPr/>
        </p:nvSpPr>
        <p:spPr>
          <a:xfrm>
            <a:off x="6004380" y="1211092"/>
            <a:ext cx="1770549" cy="369332"/>
          </a:xfrm>
          <a:prstGeom prst="rect">
            <a:avLst/>
          </a:prstGeom>
          <a:noFill/>
        </p:spPr>
        <p:txBody>
          <a:bodyPr wrap="none" rtlCol="0">
            <a:spAutoFit/>
          </a:bodyPr>
          <a:lstStyle/>
          <a:p>
            <a:r>
              <a:rPr lang="en-US"/>
              <a:t>INTRODUCTIONS</a:t>
            </a:r>
          </a:p>
        </p:txBody>
      </p:sp>
      <p:sp>
        <p:nvSpPr>
          <p:cNvPr id="24" name="TextBox 23">
            <a:extLst>
              <a:ext uri="{FF2B5EF4-FFF2-40B4-BE49-F238E27FC236}">
                <a16:creationId xmlns:a16="http://schemas.microsoft.com/office/drawing/2014/main" id="{3F5B5BDD-405E-7E80-96F8-25AD22EA7BAE}"/>
              </a:ext>
            </a:extLst>
          </p:cNvPr>
          <p:cNvSpPr txBox="1"/>
          <p:nvPr/>
        </p:nvSpPr>
        <p:spPr>
          <a:xfrm>
            <a:off x="9858456" y="1255186"/>
            <a:ext cx="2363438" cy="646331"/>
          </a:xfrm>
          <a:prstGeom prst="rect">
            <a:avLst/>
          </a:prstGeom>
          <a:noFill/>
        </p:spPr>
        <p:txBody>
          <a:bodyPr wrap="square" rtlCol="0">
            <a:spAutoFit/>
          </a:bodyPr>
          <a:lstStyle/>
          <a:p>
            <a:r>
              <a:rPr lang="en-US"/>
              <a:t>STRATEGIES FOR RETENTION</a:t>
            </a:r>
          </a:p>
        </p:txBody>
      </p:sp>
      <p:pic>
        <p:nvPicPr>
          <p:cNvPr id="15" name="Picture 14" descr="A logo of a company&#10;&#10;Description automatically generated">
            <a:extLst>
              <a:ext uri="{FF2B5EF4-FFF2-40B4-BE49-F238E27FC236}">
                <a16:creationId xmlns:a16="http://schemas.microsoft.com/office/drawing/2014/main" id="{D789AE6C-DFF5-D3DC-0EFC-C113ECA8B2F1}"/>
              </a:ext>
            </a:extLst>
          </p:cNvPr>
          <p:cNvPicPr>
            <a:picLocks noChangeAspect="1"/>
          </p:cNvPicPr>
          <p:nvPr/>
        </p:nvPicPr>
        <p:blipFill>
          <a:blip r:embed="rId3"/>
          <a:stretch>
            <a:fillRect/>
          </a:stretch>
        </p:blipFill>
        <p:spPr>
          <a:xfrm>
            <a:off x="9920614" y="5999290"/>
            <a:ext cx="863600" cy="863600"/>
          </a:xfrm>
          <a:prstGeom prst="rect">
            <a:avLst/>
          </a:prstGeom>
        </p:spPr>
      </p:pic>
      <p:sp>
        <p:nvSpPr>
          <p:cNvPr id="6" name="TextBox 5">
            <a:extLst>
              <a:ext uri="{FF2B5EF4-FFF2-40B4-BE49-F238E27FC236}">
                <a16:creationId xmlns:a16="http://schemas.microsoft.com/office/drawing/2014/main" id="{54261BFB-3FC7-95DC-A7D6-26DEF9636266}"/>
              </a:ext>
            </a:extLst>
          </p:cNvPr>
          <p:cNvSpPr txBox="1"/>
          <p:nvPr/>
        </p:nvSpPr>
        <p:spPr>
          <a:xfrm>
            <a:off x="6005945" y="301336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SUCCESS STORIES FROM THE FIELD</a:t>
            </a:r>
            <a:endParaRPr lang="en-US">
              <a:ea typeface="Calibri"/>
              <a:cs typeface="Calibri"/>
            </a:endParaRPr>
          </a:p>
        </p:txBody>
      </p:sp>
    </p:spTree>
    <p:extLst>
      <p:ext uri="{BB962C8B-B14F-4D97-AF65-F5344CB8AC3E}">
        <p14:creationId xmlns:p14="http://schemas.microsoft.com/office/powerpoint/2010/main" val="101291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0E56-019F-A155-021B-6F5E11E7FB3A}"/>
              </a:ext>
            </a:extLst>
          </p:cNvPr>
          <p:cNvSpPr>
            <a:spLocks noGrp="1"/>
          </p:cNvSpPr>
          <p:nvPr>
            <p:ph type="title"/>
          </p:nvPr>
        </p:nvSpPr>
        <p:spPr>
          <a:xfrm>
            <a:off x="838200" y="751925"/>
            <a:ext cx="5080718" cy="4434437"/>
          </a:xfrm>
        </p:spPr>
        <p:txBody>
          <a:bodyPr vert="horz" lIns="91440" tIns="45720" rIns="91440" bIns="45720" rtlCol="0" anchor="b">
            <a:noAutofit/>
          </a:bodyPr>
          <a:lstStyle/>
          <a:p>
            <a:br>
              <a:rPr lang="en-US" kern="1200">
                <a:solidFill>
                  <a:schemeClr val="tx1"/>
                </a:solidFill>
                <a:latin typeface="+mj-lt"/>
                <a:ea typeface="+mj-ea"/>
                <a:cs typeface="+mj-cs"/>
              </a:rPr>
            </a:br>
            <a:r>
              <a:rPr lang="en-US" kern="1200">
                <a:solidFill>
                  <a:schemeClr val="tx1"/>
                </a:solidFill>
                <a:latin typeface="+mj-lt"/>
                <a:ea typeface="+mj-ea"/>
                <a:cs typeface="+mj-cs"/>
              </a:rPr>
              <a:t>QUESTIONS?</a:t>
            </a:r>
            <a:br>
              <a:rPr lang="en-US" kern="1200">
                <a:solidFill>
                  <a:schemeClr val="tx1"/>
                </a:solidFill>
                <a:latin typeface="+mj-lt"/>
                <a:ea typeface="+mj-ea"/>
                <a:cs typeface="+mj-cs"/>
              </a:rPr>
            </a:br>
            <a:br>
              <a:rPr lang="en-US" kern="1200">
                <a:solidFill>
                  <a:schemeClr val="tx1"/>
                </a:solidFill>
                <a:latin typeface="+mj-lt"/>
                <a:ea typeface="+mj-ea"/>
                <a:cs typeface="+mj-cs"/>
              </a:rPr>
            </a:br>
            <a:r>
              <a:rPr lang="en-US" kern="1200">
                <a:solidFill>
                  <a:schemeClr val="tx1"/>
                </a:solidFill>
                <a:latin typeface="+mj-lt"/>
                <a:ea typeface="+mj-ea"/>
                <a:cs typeface="+mj-cs"/>
              </a:rPr>
              <a:t>Also, you can just reach out to us!</a:t>
            </a:r>
          </a:p>
        </p:txBody>
      </p:sp>
      <p:sp>
        <p:nvSpPr>
          <p:cNvPr id="3" name="Content Placeholder 2">
            <a:extLst>
              <a:ext uri="{FF2B5EF4-FFF2-40B4-BE49-F238E27FC236}">
                <a16:creationId xmlns:a16="http://schemas.microsoft.com/office/drawing/2014/main" id="{CDB0B1CA-6DBB-CCD2-9C2B-000FEBE22640}"/>
              </a:ext>
            </a:extLst>
          </p:cNvPr>
          <p:cNvSpPr>
            <a:spLocks noGrp="1"/>
          </p:cNvSpPr>
          <p:nvPr>
            <p:ph type="body" idx="1"/>
          </p:nvPr>
        </p:nvSpPr>
        <p:spPr>
          <a:xfrm>
            <a:off x="6096000" y="4619624"/>
            <a:ext cx="5251703" cy="1038225"/>
          </a:xfrm>
        </p:spPr>
        <p:txBody>
          <a:bodyPr vert="horz" lIns="91440" tIns="45720" rIns="91440" bIns="45720" rtlCol="0">
            <a:normAutofit/>
          </a:bodyPr>
          <a:lstStyle/>
          <a:p>
            <a:pPr algn="r"/>
            <a:r>
              <a:rPr lang="en-US" kern="1200">
                <a:solidFill>
                  <a:schemeClr val="tx1"/>
                </a:solidFill>
                <a:latin typeface="+mn-lt"/>
                <a:ea typeface="+mn-ea"/>
                <a:cs typeface="+mn-cs"/>
                <a:hlinkClick r:id="rId3"/>
              </a:rPr>
              <a:t>https://metricscenter.org/support</a:t>
            </a:r>
            <a:r>
              <a:rPr lang="en-US" kern="1200">
                <a:solidFill>
                  <a:schemeClr val="tx1"/>
                </a:solidFill>
                <a:latin typeface="+mn-lt"/>
                <a:ea typeface="+mn-ea"/>
                <a:cs typeface="+mn-cs"/>
              </a:rPr>
              <a:t> </a:t>
            </a:r>
          </a:p>
        </p:txBody>
      </p:sp>
      <p:pic>
        <p:nvPicPr>
          <p:cNvPr id="4" name="Picture 3">
            <a:extLst>
              <a:ext uri="{FF2B5EF4-FFF2-40B4-BE49-F238E27FC236}">
                <a16:creationId xmlns:a16="http://schemas.microsoft.com/office/drawing/2014/main" id="{3CE7090E-FDB9-B89F-67BB-EC18E09269CD}"/>
              </a:ext>
            </a:extLst>
          </p:cNvPr>
          <p:cNvPicPr>
            <a:picLocks noChangeAspect="1"/>
          </p:cNvPicPr>
          <p:nvPr/>
        </p:nvPicPr>
        <p:blipFill>
          <a:blip r:embed="rId4"/>
          <a:stretch>
            <a:fillRect/>
          </a:stretch>
        </p:blipFill>
        <p:spPr>
          <a:xfrm>
            <a:off x="8490092" y="6056026"/>
            <a:ext cx="3515638" cy="615237"/>
          </a:xfrm>
          <a:prstGeom prst="rect">
            <a:avLst/>
          </a:prstGeom>
        </p:spPr>
      </p:pic>
      <p:pic>
        <p:nvPicPr>
          <p:cNvPr id="1026" name="Picture 2">
            <a:extLst>
              <a:ext uri="{FF2B5EF4-FFF2-40B4-BE49-F238E27FC236}">
                <a16:creationId xmlns:a16="http://schemas.microsoft.com/office/drawing/2014/main" id="{FB09D65D-F134-FE06-D71F-3CAE2435A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0436" y="1062346"/>
            <a:ext cx="2850045" cy="285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8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439E5-372E-7AA7-EA4D-FD490AF2F394}"/>
              </a:ext>
            </a:extLst>
          </p:cNvPr>
          <p:cNvSpPr txBox="1"/>
          <p:nvPr/>
        </p:nvSpPr>
        <p:spPr>
          <a:xfrm>
            <a:off x="201303" y="1455505"/>
            <a:ext cx="3144706" cy="2800767"/>
          </a:xfrm>
          <a:prstGeom prst="rect">
            <a:avLst/>
          </a:prstGeom>
          <a:noFill/>
        </p:spPr>
        <p:txBody>
          <a:bodyPr wrap="square" lIns="91440" tIns="45720" rIns="91440" bIns="45720" rtlCol="0" anchor="t">
            <a:spAutoFit/>
          </a:bodyPr>
          <a:lstStyle/>
          <a:p>
            <a:r>
              <a:rPr lang="en-US" sz="4400" dirty="0">
                <a:solidFill>
                  <a:srgbClr val="113760"/>
                </a:solidFill>
                <a:latin typeface="Century Gothic"/>
              </a:rPr>
              <a:t>Today's Presenters: </a:t>
            </a:r>
          </a:p>
          <a:p>
            <a:endParaRPr lang="en-US" sz="4400" dirty="0">
              <a:solidFill>
                <a:srgbClr val="113760"/>
              </a:solidFill>
              <a:latin typeface="Century Gothic"/>
            </a:endParaRPr>
          </a:p>
          <a:p>
            <a:r>
              <a:rPr lang="en-US" sz="4400" dirty="0">
                <a:solidFill>
                  <a:srgbClr val="113760"/>
                </a:solidFill>
                <a:latin typeface="Century Gothic"/>
              </a:rPr>
              <a:t>METRICS</a:t>
            </a:r>
          </a:p>
        </p:txBody>
      </p:sp>
      <p:sp>
        <p:nvSpPr>
          <p:cNvPr id="4" name="Rectangle 3">
            <a:extLst>
              <a:ext uri="{FF2B5EF4-FFF2-40B4-BE49-F238E27FC236}">
                <a16:creationId xmlns:a16="http://schemas.microsoft.com/office/drawing/2014/main" id="{5506DA94-5608-1B23-A2EB-44EE9D05793C}"/>
              </a:ext>
            </a:extLst>
          </p:cNvPr>
          <p:cNvSpPr/>
          <p:nvPr/>
        </p:nvSpPr>
        <p:spPr>
          <a:xfrm>
            <a:off x="1016696" y="-25051"/>
            <a:ext cx="1610389" cy="228252"/>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7E48E05-C7F0-5B48-D99D-86CBAC798C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53098" y="166279"/>
            <a:ext cx="1912938" cy="2351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52FC57-0B11-D5EE-082E-B7457F7E56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02133" y="2976992"/>
            <a:ext cx="1903674" cy="2359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E66427-6EDF-F423-6FC6-D9A8F1E6C19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73894" y="176226"/>
            <a:ext cx="1872641" cy="2351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B29B0ED-4FDD-6A02-B9B4-0D54B94AAE8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821634" y="2988941"/>
            <a:ext cx="1896981" cy="23599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BC5D45A-B2F7-FC35-B70A-3FDE987B1D20}"/>
              </a:ext>
            </a:extLst>
          </p:cNvPr>
          <p:cNvSpPr txBox="1"/>
          <p:nvPr/>
        </p:nvSpPr>
        <p:spPr>
          <a:xfrm>
            <a:off x="3353099" y="2623909"/>
            <a:ext cx="1727200" cy="307777"/>
          </a:xfrm>
          <a:prstGeom prst="rect">
            <a:avLst/>
          </a:prstGeom>
          <a:noFill/>
        </p:spPr>
        <p:txBody>
          <a:bodyPr wrap="square" rtlCol="0">
            <a:spAutoFit/>
          </a:bodyPr>
          <a:lstStyle/>
          <a:p>
            <a:pPr algn="ctr"/>
            <a:r>
              <a:rPr lang="en-US" sz="1400" b="1">
                <a:latin typeface="Century Gothic" panose="020B0502020202020204" pitchFamily="34" charset="0"/>
              </a:rPr>
              <a:t>ERIN DOWDY</a:t>
            </a:r>
          </a:p>
        </p:txBody>
      </p:sp>
      <p:sp>
        <p:nvSpPr>
          <p:cNvPr id="20" name="TextBox 19">
            <a:extLst>
              <a:ext uri="{FF2B5EF4-FFF2-40B4-BE49-F238E27FC236}">
                <a16:creationId xmlns:a16="http://schemas.microsoft.com/office/drawing/2014/main" id="{AF3950A4-1AF0-64B8-6B05-60849C919339}"/>
              </a:ext>
            </a:extLst>
          </p:cNvPr>
          <p:cNvSpPr txBox="1"/>
          <p:nvPr/>
        </p:nvSpPr>
        <p:spPr>
          <a:xfrm>
            <a:off x="10178606" y="5318274"/>
            <a:ext cx="1727200" cy="523220"/>
          </a:xfrm>
          <a:prstGeom prst="rect">
            <a:avLst/>
          </a:prstGeom>
          <a:noFill/>
        </p:spPr>
        <p:txBody>
          <a:bodyPr wrap="square" rtlCol="0">
            <a:spAutoFit/>
          </a:bodyPr>
          <a:lstStyle/>
          <a:p>
            <a:pPr algn="ctr"/>
            <a:r>
              <a:rPr lang="en-US" sz="1400" b="1">
                <a:latin typeface="Century Gothic" panose="020B0502020202020204" pitchFamily="34" charset="0"/>
              </a:rPr>
              <a:t>KARI VOGELGESANG</a:t>
            </a:r>
          </a:p>
        </p:txBody>
      </p:sp>
      <p:sp>
        <p:nvSpPr>
          <p:cNvPr id="21" name="TextBox 20">
            <a:extLst>
              <a:ext uri="{FF2B5EF4-FFF2-40B4-BE49-F238E27FC236}">
                <a16:creationId xmlns:a16="http://schemas.microsoft.com/office/drawing/2014/main" id="{DE525564-A967-9E9B-A894-6052BA2A9799}"/>
              </a:ext>
            </a:extLst>
          </p:cNvPr>
          <p:cNvSpPr txBox="1"/>
          <p:nvPr/>
        </p:nvSpPr>
        <p:spPr>
          <a:xfrm>
            <a:off x="5627283" y="2623909"/>
            <a:ext cx="1727200" cy="307777"/>
          </a:xfrm>
          <a:prstGeom prst="rect">
            <a:avLst/>
          </a:prstGeom>
          <a:noFill/>
        </p:spPr>
        <p:txBody>
          <a:bodyPr wrap="square" rtlCol="0">
            <a:spAutoFit/>
          </a:bodyPr>
          <a:lstStyle/>
          <a:p>
            <a:pPr algn="ctr"/>
            <a:r>
              <a:rPr lang="en-US" sz="1400" b="1">
                <a:latin typeface="Century Gothic" panose="020B0502020202020204" pitchFamily="34" charset="0"/>
              </a:rPr>
              <a:t>JON GOODWIN</a:t>
            </a:r>
          </a:p>
        </p:txBody>
      </p:sp>
      <p:sp>
        <p:nvSpPr>
          <p:cNvPr id="22" name="TextBox 21">
            <a:extLst>
              <a:ext uri="{FF2B5EF4-FFF2-40B4-BE49-F238E27FC236}">
                <a16:creationId xmlns:a16="http://schemas.microsoft.com/office/drawing/2014/main" id="{805E8F9B-C34D-C626-9B9E-4ED80383A104}"/>
              </a:ext>
            </a:extLst>
          </p:cNvPr>
          <p:cNvSpPr txBox="1"/>
          <p:nvPr/>
        </p:nvSpPr>
        <p:spPr>
          <a:xfrm>
            <a:off x="5573894" y="5439516"/>
            <a:ext cx="1727200" cy="307777"/>
          </a:xfrm>
          <a:prstGeom prst="rect">
            <a:avLst/>
          </a:prstGeom>
          <a:noFill/>
        </p:spPr>
        <p:txBody>
          <a:bodyPr wrap="square" lIns="91440" tIns="45720" rIns="91440" bIns="45720" rtlCol="0" anchor="t">
            <a:spAutoFit/>
          </a:bodyPr>
          <a:lstStyle/>
          <a:p>
            <a:pPr algn="ctr"/>
            <a:r>
              <a:rPr lang="en-US" sz="1400" b="1">
                <a:latin typeface="Century Gothic"/>
              </a:rPr>
              <a:t>ALLISON BRUHN</a:t>
            </a:r>
          </a:p>
        </p:txBody>
      </p:sp>
      <p:sp>
        <p:nvSpPr>
          <p:cNvPr id="23" name="TextBox 22">
            <a:extLst>
              <a:ext uri="{FF2B5EF4-FFF2-40B4-BE49-F238E27FC236}">
                <a16:creationId xmlns:a16="http://schemas.microsoft.com/office/drawing/2014/main" id="{9A27B86A-C8EC-3F45-2664-B4A5DE15FECC}"/>
              </a:ext>
            </a:extLst>
          </p:cNvPr>
          <p:cNvSpPr txBox="1"/>
          <p:nvPr/>
        </p:nvSpPr>
        <p:spPr>
          <a:xfrm>
            <a:off x="7957810" y="5425996"/>
            <a:ext cx="1828049" cy="307777"/>
          </a:xfrm>
          <a:prstGeom prst="rect">
            <a:avLst/>
          </a:prstGeom>
          <a:noFill/>
        </p:spPr>
        <p:txBody>
          <a:bodyPr wrap="square" lIns="91440" tIns="45720" rIns="91440" bIns="45720" rtlCol="0" anchor="t">
            <a:spAutoFit/>
          </a:bodyPr>
          <a:lstStyle/>
          <a:p>
            <a:pPr algn="ctr"/>
            <a:r>
              <a:rPr lang="en-US" sz="1400" b="1">
                <a:latin typeface="Century Gothic"/>
              </a:rPr>
              <a:t>GERTA BARDHOSHI</a:t>
            </a:r>
            <a:endParaRPr lang="en-US" sz="1400" b="1">
              <a:latin typeface="Century Gothic" panose="020B0502020202020204" pitchFamily="34" charset="0"/>
            </a:endParaRPr>
          </a:p>
        </p:txBody>
      </p:sp>
      <p:pic>
        <p:nvPicPr>
          <p:cNvPr id="25" name="Picture 24" descr="A logo of a company&#10;&#10;Description automatically generated">
            <a:extLst>
              <a:ext uri="{FF2B5EF4-FFF2-40B4-BE49-F238E27FC236}">
                <a16:creationId xmlns:a16="http://schemas.microsoft.com/office/drawing/2014/main" id="{6CA1DDB7-0DD2-AD28-6AB7-6E41B5C10F1F}"/>
              </a:ext>
            </a:extLst>
          </p:cNvPr>
          <p:cNvPicPr>
            <a:picLocks noChangeAspect="1"/>
          </p:cNvPicPr>
          <p:nvPr/>
        </p:nvPicPr>
        <p:blipFill>
          <a:blip r:embed="rId7"/>
          <a:stretch>
            <a:fillRect/>
          </a:stretch>
        </p:blipFill>
        <p:spPr>
          <a:xfrm>
            <a:off x="9920614" y="5999290"/>
            <a:ext cx="863600" cy="863600"/>
          </a:xfrm>
          <a:prstGeom prst="rect">
            <a:avLst/>
          </a:prstGeom>
        </p:spPr>
      </p:pic>
      <p:pic>
        <p:nvPicPr>
          <p:cNvPr id="24" name="Picture 23" descr="A red and black logo&#10;&#10;Description automatically generated">
            <a:extLst>
              <a:ext uri="{FF2B5EF4-FFF2-40B4-BE49-F238E27FC236}">
                <a16:creationId xmlns:a16="http://schemas.microsoft.com/office/drawing/2014/main" id="{19042D8D-3837-224D-BF9F-1D074A7A45EA}"/>
              </a:ext>
            </a:extLst>
          </p:cNvPr>
          <p:cNvPicPr>
            <a:picLocks noChangeAspect="1"/>
          </p:cNvPicPr>
          <p:nvPr/>
        </p:nvPicPr>
        <p:blipFill>
          <a:blip r:embed="rId8"/>
          <a:stretch>
            <a:fillRect/>
          </a:stretch>
        </p:blipFill>
        <p:spPr>
          <a:xfrm>
            <a:off x="201303" y="5819298"/>
            <a:ext cx="2677275" cy="903581"/>
          </a:xfrm>
          <a:prstGeom prst="rect">
            <a:avLst/>
          </a:prstGeom>
        </p:spPr>
      </p:pic>
      <p:pic>
        <p:nvPicPr>
          <p:cNvPr id="26" name="Picture 25" descr="USF Logo University of South Florida transparent PNG - StickPNG">
            <a:extLst>
              <a:ext uri="{FF2B5EF4-FFF2-40B4-BE49-F238E27FC236}">
                <a16:creationId xmlns:a16="http://schemas.microsoft.com/office/drawing/2014/main" id="{937AA1A2-3F79-9E44-92E8-BA3885DFB7D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07897" y="5718385"/>
            <a:ext cx="2065278" cy="11466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UC Santa Barbara Primary Wordmarks">
            <a:extLst>
              <a:ext uri="{FF2B5EF4-FFF2-40B4-BE49-F238E27FC236}">
                <a16:creationId xmlns:a16="http://schemas.microsoft.com/office/drawing/2014/main" id="{8ED2EEC2-17D5-F541-9C4B-45BC47818B5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23" t="1592" r="735" b="56847"/>
          <a:stretch/>
        </p:blipFill>
        <p:spPr bwMode="auto">
          <a:xfrm>
            <a:off x="5171578" y="5914486"/>
            <a:ext cx="2677275" cy="7544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Block IOWA logo in gold on a white background">
            <a:extLst>
              <a:ext uri="{FF2B5EF4-FFF2-40B4-BE49-F238E27FC236}">
                <a16:creationId xmlns:a16="http://schemas.microsoft.com/office/drawing/2014/main" id="{CBA30D2E-96A8-8F4A-9DEC-232D27661E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990"/>
          <a:stretch/>
        </p:blipFill>
        <p:spPr bwMode="auto">
          <a:xfrm>
            <a:off x="7848853" y="5718385"/>
            <a:ext cx="2054441" cy="10979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5EAE9CBC-CA52-8654-8FA7-E869A4A23EA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353098" y="2979803"/>
            <a:ext cx="1912938" cy="2351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D6A271-2F4A-F03F-E055-B4C48750C042}"/>
              </a:ext>
            </a:extLst>
          </p:cNvPr>
          <p:cNvSpPr txBox="1"/>
          <p:nvPr/>
        </p:nvSpPr>
        <p:spPr>
          <a:xfrm>
            <a:off x="3353099" y="5410608"/>
            <a:ext cx="1727200" cy="307777"/>
          </a:xfrm>
          <a:prstGeom prst="rect">
            <a:avLst/>
          </a:prstGeom>
          <a:noFill/>
        </p:spPr>
        <p:txBody>
          <a:bodyPr wrap="square" rtlCol="0">
            <a:spAutoFit/>
          </a:bodyPr>
          <a:lstStyle/>
          <a:p>
            <a:pPr algn="ctr"/>
            <a:r>
              <a:rPr lang="en-US" sz="1400" b="1">
                <a:latin typeface="Century Gothic" panose="020B0502020202020204" pitchFamily="34" charset="0"/>
              </a:rPr>
              <a:t>KATIE EKLUND</a:t>
            </a:r>
          </a:p>
        </p:txBody>
      </p:sp>
      <p:pic>
        <p:nvPicPr>
          <p:cNvPr id="8" name="Picture 4">
            <a:extLst>
              <a:ext uri="{FF2B5EF4-FFF2-40B4-BE49-F238E27FC236}">
                <a16:creationId xmlns:a16="http://schemas.microsoft.com/office/drawing/2014/main" id="{581526A4-0F17-0573-1E95-CB627794F58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754393" y="173700"/>
            <a:ext cx="1964222" cy="23601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31FD504-F1E8-E2D9-3D1A-DFD83FC77430}"/>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026472" y="173700"/>
            <a:ext cx="1879333" cy="22893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026E9F-E6EA-7E6B-987A-139F81AAF575}"/>
              </a:ext>
            </a:extLst>
          </p:cNvPr>
          <p:cNvSpPr txBox="1"/>
          <p:nvPr/>
        </p:nvSpPr>
        <p:spPr>
          <a:xfrm>
            <a:off x="7757416" y="2595539"/>
            <a:ext cx="2026476" cy="307777"/>
          </a:xfrm>
          <a:prstGeom prst="rect">
            <a:avLst/>
          </a:prstGeom>
          <a:noFill/>
        </p:spPr>
        <p:txBody>
          <a:bodyPr wrap="square">
            <a:spAutoFit/>
          </a:bodyPr>
          <a:lstStyle/>
          <a:p>
            <a:pPr algn="ctr"/>
            <a:r>
              <a:rPr lang="en-US" sz="1400" b="1">
                <a:latin typeface="Century Gothic" panose="020B0502020202020204" pitchFamily="34" charset="0"/>
              </a:rPr>
              <a:t>SHANNON SULDO</a:t>
            </a:r>
          </a:p>
        </p:txBody>
      </p:sp>
      <p:sp>
        <p:nvSpPr>
          <p:cNvPr id="14" name="TextBox 13">
            <a:extLst>
              <a:ext uri="{FF2B5EF4-FFF2-40B4-BE49-F238E27FC236}">
                <a16:creationId xmlns:a16="http://schemas.microsoft.com/office/drawing/2014/main" id="{1CA91DE7-B4B6-BB2A-05AD-E45E09EAAAA5}"/>
              </a:ext>
            </a:extLst>
          </p:cNvPr>
          <p:cNvSpPr txBox="1"/>
          <p:nvPr/>
        </p:nvSpPr>
        <p:spPr>
          <a:xfrm>
            <a:off x="9930911" y="2570244"/>
            <a:ext cx="2065279" cy="307777"/>
          </a:xfrm>
          <a:prstGeom prst="rect">
            <a:avLst/>
          </a:prstGeom>
          <a:noFill/>
        </p:spPr>
        <p:txBody>
          <a:bodyPr wrap="square">
            <a:spAutoFit/>
          </a:bodyPr>
          <a:lstStyle/>
          <a:p>
            <a:pPr algn="ctr"/>
            <a:r>
              <a:rPr lang="en-US" sz="1400" b="1">
                <a:latin typeface="Century Gothic" panose="020B0502020202020204" pitchFamily="34" charset="0"/>
              </a:rPr>
              <a:t>EVAN DART</a:t>
            </a:r>
          </a:p>
        </p:txBody>
      </p:sp>
      <p:pic>
        <p:nvPicPr>
          <p:cNvPr id="7" name="Picture 6" descr="A close-up of a person smiling&#10;&#10;Description automatically generated">
            <a:extLst>
              <a:ext uri="{FF2B5EF4-FFF2-40B4-BE49-F238E27FC236}">
                <a16:creationId xmlns:a16="http://schemas.microsoft.com/office/drawing/2014/main" id="{001E42F0-6082-DE07-5222-737929EC1A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3893" y="2976992"/>
            <a:ext cx="1872641" cy="2351054"/>
          </a:xfrm>
          <a:prstGeom prst="rect">
            <a:avLst/>
          </a:prstGeom>
        </p:spPr>
      </p:pic>
    </p:spTree>
    <p:extLst>
      <p:ext uri="{BB962C8B-B14F-4D97-AF65-F5344CB8AC3E}">
        <p14:creationId xmlns:p14="http://schemas.microsoft.com/office/powerpoint/2010/main" val="1810596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439E5-372E-7AA7-EA4D-FD490AF2F394}"/>
              </a:ext>
            </a:extLst>
          </p:cNvPr>
          <p:cNvSpPr txBox="1"/>
          <p:nvPr/>
        </p:nvSpPr>
        <p:spPr>
          <a:xfrm>
            <a:off x="195810" y="915201"/>
            <a:ext cx="3144706" cy="3785652"/>
          </a:xfrm>
          <a:prstGeom prst="rect">
            <a:avLst/>
          </a:prstGeom>
          <a:noFill/>
        </p:spPr>
        <p:txBody>
          <a:bodyPr wrap="square" lIns="91440" tIns="45720" rIns="91440" bIns="45720" rtlCol="0" anchor="t">
            <a:spAutoFit/>
          </a:bodyPr>
          <a:lstStyle/>
          <a:p>
            <a:r>
              <a:rPr lang="en-US" sz="4000" dirty="0">
                <a:solidFill>
                  <a:srgbClr val="113760"/>
                </a:solidFill>
                <a:latin typeface="Century Gothic"/>
              </a:rPr>
              <a:t>Today's Presenters:</a:t>
            </a:r>
          </a:p>
          <a:p>
            <a:endParaRPr lang="en-US" sz="4000" dirty="0">
              <a:solidFill>
                <a:srgbClr val="113760"/>
              </a:solidFill>
              <a:latin typeface="Century Gothic"/>
            </a:endParaRPr>
          </a:p>
          <a:p>
            <a:r>
              <a:rPr lang="en-US" sz="4000" dirty="0">
                <a:solidFill>
                  <a:srgbClr val="113760"/>
                </a:solidFill>
                <a:latin typeface="Century Gothic"/>
              </a:rPr>
              <a:t>Success Stories from the Field</a:t>
            </a:r>
          </a:p>
        </p:txBody>
      </p:sp>
      <p:sp>
        <p:nvSpPr>
          <p:cNvPr id="4" name="Rectangle 3">
            <a:extLst>
              <a:ext uri="{FF2B5EF4-FFF2-40B4-BE49-F238E27FC236}">
                <a16:creationId xmlns:a16="http://schemas.microsoft.com/office/drawing/2014/main" id="{5506DA94-5608-1B23-A2EB-44EE9D05793C}"/>
              </a:ext>
            </a:extLst>
          </p:cNvPr>
          <p:cNvSpPr/>
          <p:nvPr/>
        </p:nvSpPr>
        <p:spPr>
          <a:xfrm>
            <a:off x="1016696" y="-25051"/>
            <a:ext cx="1610389" cy="228252"/>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E8F9B-C34D-C626-9B9E-4ED80383A104}"/>
              </a:ext>
            </a:extLst>
          </p:cNvPr>
          <p:cNvSpPr txBox="1"/>
          <p:nvPr/>
        </p:nvSpPr>
        <p:spPr>
          <a:xfrm>
            <a:off x="6536191" y="4497849"/>
            <a:ext cx="2154274" cy="523220"/>
          </a:xfrm>
          <a:prstGeom prst="rect">
            <a:avLst/>
          </a:prstGeom>
          <a:noFill/>
        </p:spPr>
        <p:txBody>
          <a:bodyPr wrap="square" lIns="91440" tIns="45720" rIns="91440" bIns="45720" rtlCol="0" anchor="t">
            <a:spAutoFit/>
          </a:bodyPr>
          <a:lstStyle/>
          <a:p>
            <a:pPr algn="ctr"/>
            <a:r>
              <a:rPr lang="en-US" sz="1400" b="1" dirty="0">
                <a:latin typeface="Century Gothic"/>
              </a:rPr>
              <a:t>LORI CARMACK</a:t>
            </a:r>
          </a:p>
          <a:p>
            <a:pPr algn="ctr"/>
            <a:r>
              <a:rPr lang="en-US" sz="1400" b="1" dirty="0">
                <a:latin typeface="Century Gothic"/>
              </a:rPr>
              <a:t>Hamilton Schools, TN</a:t>
            </a:r>
          </a:p>
        </p:txBody>
      </p:sp>
      <p:sp>
        <p:nvSpPr>
          <p:cNvPr id="23" name="TextBox 22">
            <a:extLst>
              <a:ext uri="{FF2B5EF4-FFF2-40B4-BE49-F238E27FC236}">
                <a16:creationId xmlns:a16="http://schemas.microsoft.com/office/drawing/2014/main" id="{9A27B86A-C8EC-3F45-2664-B4A5DE15FECC}"/>
              </a:ext>
            </a:extLst>
          </p:cNvPr>
          <p:cNvSpPr txBox="1"/>
          <p:nvPr/>
        </p:nvSpPr>
        <p:spPr>
          <a:xfrm>
            <a:off x="9180729" y="4390127"/>
            <a:ext cx="2387999" cy="738664"/>
          </a:xfrm>
          <a:prstGeom prst="rect">
            <a:avLst/>
          </a:prstGeom>
          <a:noFill/>
        </p:spPr>
        <p:txBody>
          <a:bodyPr wrap="square" lIns="91440" tIns="45720" rIns="91440" bIns="45720" rtlCol="0" anchor="t">
            <a:spAutoFit/>
          </a:bodyPr>
          <a:lstStyle/>
          <a:p>
            <a:pPr algn="ctr"/>
            <a:r>
              <a:rPr lang="en-US" sz="1400" b="1" dirty="0">
                <a:latin typeface="Century Gothic"/>
              </a:rPr>
              <a:t>KELLIE ANDERSON</a:t>
            </a:r>
            <a:endParaRPr lang="en-US" sz="1400" b="1" dirty="0">
              <a:latin typeface="Century Gothic" panose="020B0502020202020204" pitchFamily="34" charset="0"/>
            </a:endParaRPr>
          </a:p>
          <a:p>
            <a:pPr algn="ctr"/>
            <a:r>
              <a:rPr lang="en-US" sz="1400" b="1" dirty="0">
                <a:latin typeface="Century Gothic" panose="020B0502020202020204" pitchFamily="34" charset="0"/>
              </a:rPr>
              <a:t>Anne Arundel County Public Schools, MD</a:t>
            </a:r>
            <a:endParaRPr lang="en-US" sz="1400" b="1" dirty="0">
              <a:latin typeface="Century Gothic"/>
            </a:endParaRPr>
          </a:p>
        </p:txBody>
      </p:sp>
      <p:pic>
        <p:nvPicPr>
          <p:cNvPr id="25" name="Picture 24" descr="A logo of a company&#10;&#10;Description automatically generated">
            <a:extLst>
              <a:ext uri="{FF2B5EF4-FFF2-40B4-BE49-F238E27FC236}">
                <a16:creationId xmlns:a16="http://schemas.microsoft.com/office/drawing/2014/main" id="{6CA1DDB7-0DD2-AD28-6AB7-6E41B5C10F1F}"/>
              </a:ext>
            </a:extLst>
          </p:cNvPr>
          <p:cNvPicPr>
            <a:picLocks noChangeAspect="1"/>
          </p:cNvPicPr>
          <p:nvPr/>
        </p:nvPicPr>
        <p:blipFill>
          <a:blip r:embed="rId3"/>
          <a:stretch>
            <a:fillRect/>
          </a:stretch>
        </p:blipFill>
        <p:spPr>
          <a:xfrm>
            <a:off x="9920614" y="5999290"/>
            <a:ext cx="863600" cy="863600"/>
          </a:xfrm>
          <a:prstGeom prst="rect">
            <a:avLst/>
          </a:prstGeom>
        </p:spPr>
      </p:pic>
      <p:pic>
        <p:nvPicPr>
          <p:cNvPr id="24" name="Picture 23" descr="A red and black logo&#10;&#10;Description automatically generated">
            <a:extLst>
              <a:ext uri="{FF2B5EF4-FFF2-40B4-BE49-F238E27FC236}">
                <a16:creationId xmlns:a16="http://schemas.microsoft.com/office/drawing/2014/main" id="{19042D8D-3837-224D-BF9F-1D074A7A45EA}"/>
              </a:ext>
            </a:extLst>
          </p:cNvPr>
          <p:cNvPicPr>
            <a:picLocks noChangeAspect="1"/>
          </p:cNvPicPr>
          <p:nvPr/>
        </p:nvPicPr>
        <p:blipFill>
          <a:blip r:embed="rId4"/>
          <a:stretch>
            <a:fillRect/>
          </a:stretch>
        </p:blipFill>
        <p:spPr>
          <a:xfrm>
            <a:off x="201303" y="5819298"/>
            <a:ext cx="2677275" cy="903581"/>
          </a:xfrm>
          <a:prstGeom prst="rect">
            <a:avLst/>
          </a:prstGeom>
        </p:spPr>
      </p:pic>
      <p:pic>
        <p:nvPicPr>
          <p:cNvPr id="26" name="Picture 25" descr="USF Logo University of South Florida transparent PNG - StickPNG">
            <a:extLst>
              <a:ext uri="{FF2B5EF4-FFF2-40B4-BE49-F238E27FC236}">
                <a16:creationId xmlns:a16="http://schemas.microsoft.com/office/drawing/2014/main" id="{937AA1A2-3F79-9E44-92E8-BA3885DFB7D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07897" y="5718385"/>
            <a:ext cx="2065278" cy="11466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UC Santa Barbara Primary Wordmarks">
            <a:extLst>
              <a:ext uri="{FF2B5EF4-FFF2-40B4-BE49-F238E27FC236}">
                <a16:creationId xmlns:a16="http://schemas.microsoft.com/office/drawing/2014/main" id="{8ED2EEC2-17D5-F541-9C4B-45BC47818B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3" t="1592" r="735" b="56847"/>
          <a:stretch/>
        </p:blipFill>
        <p:spPr bwMode="auto">
          <a:xfrm>
            <a:off x="5171578" y="5914486"/>
            <a:ext cx="2677275" cy="754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D6A271-2F4A-F03F-E055-B4C48750C042}"/>
              </a:ext>
            </a:extLst>
          </p:cNvPr>
          <p:cNvSpPr txBox="1"/>
          <p:nvPr/>
        </p:nvSpPr>
        <p:spPr>
          <a:xfrm>
            <a:off x="3285465" y="4534474"/>
            <a:ext cx="2677274" cy="523220"/>
          </a:xfrm>
          <a:prstGeom prst="rect">
            <a:avLst/>
          </a:prstGeom>
          <a:noFill/>
        </p:spPr>
        <p:txBody>
          <a:bodyPr wrap="square" rtlCol="0">
            <a:spAutoFit/>
          </a:bodyPr>
          <a:lstStyle/>
          <a:p>
            <a:pPr algn="ctr"/>
            <a:r>
              <a:rPr lang="en-US" sz="1400" b="1" dirty="0">
                <a:latin typeface="Century Gothic" panose="020B0502020202020204" pitchFamily="34" charset="0"/>
              </a:rPr>
              <a:t>REBECCA DAMRON</a:t>
            </a:r>
          </a:p>
          <a:p>
            <a:pPr algn="ctr"/>
            <a:r>
              <a:rPr lang="en-US" sz="1400" b="1" dirty="0">
                <a:latin typeface="Century Gothic" panose="020B0502020202020204" pitchFamily="34" charset="0"/>
              </a:rPr>
              <a:t>Oklahoma State DOE</a:t>
            </a:r>
          </a:p>
        </p:txBody>
      </p:sp>
      <p:pic>
        <p:nvPicPr>
          <p:cNvPr id="10" name="Picture 9" descr="A person in a striped shirt&#10;&#10;Description automatically generated">
            <a:extLst>
              <a:ext uri="{FF2B5EF4-FFF2-40B4-BE49-F238E27FC236}">
                <a16:creationId xmlns:a16="http://schemas.microsoft.com/office/drawing/2014/main" id="{3CB99623-79E2-BD18-AADE-07D11528A6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734" y="915201"/>
            <a:ext cx="2675788" cy="3344517"/>
          </a:xfrm>
          <a:prstGeom prst="rect">
            <a:avLst/>
          </a:prstGeom>
        </p:spPr>
      </p:pic>
      <p:pic>
        <p:nvPicPr>
          <p:cNvPr id="15" name="Picture 14" descr="A person wearing a necklace and red shirt&#10;&#10;Description automatically generated">
            <a:extLst>
              <a:ext uri="{FF2B5EF4-FFF2-40B4-BE49-F238E27FC236}">
                <a16:creationId xmlns:a16="http://schemas.microsoft.com/office/drawing/2014/main" id="{A83B2CB1-6DEE-7026-A21E-5F3FB1FC7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8885" y="915201"/>
            <a:ext cx="2493184" cy="3344518"/>
          </a:xfrm>
          <a:prstGeom prst="rect">
            <a:avLst/>
          </a:prstGeom>
        </p:spPr>
      </p:pic>
      <p:pic>
        <p:nvPicPr>
          <p:cNvPr id="16" name="Picture 8" descr="Block IOWA logo in gold on a white background">
            <a:extLst>
              <a:ext uri="{FF2B5EF4-FFF2-40B4-BE49-F238E27FC236}">
                <a16:creationId xmlns:a16="http://schemas.microsoft.com/office/drawing/2014/main" id="{0881C80C-0483-F782-193A-83D89F78ED6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990"/>
          <a:stretch/>
        </p:blipFill>
        <p:spPr bwMode="auto">
          <a:xfrm>
            <a:off x="7848853" y="5718385"/>
            <a:ext cx="2054441" cy="10979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ith curly hair smiling&#10;&#10;Description automatically generated">
            <a:extLst>
              <a:ext uri="{FF2B5EF4-FFF2-40B4-BE49-F238E27FC236}">
                <a16:creationId xmlns:a16="http://schemas.microsoft.com/office/drawing/2014/main" id="{347840C1-0E6E-B7FE-322E-BAAB06336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2481" y="915200"/>
            <a:ext cx="2649006" cy="3344517"/>
          </a:xfrm>
          <a:prstGeom prst="rect">
            <a:avLst/>
          </a:prstGeom>
        </p:spPr>
      </p:pic>
    </p:spTree>
    <p:extLst>
      <p:ext uri="{BB962C8B-B14F-4D97-AF65-F5344CB8AC3E}">
        <p14:creationId xmlns:p14="http://schemas.microsoft.com/office/powerpoint/2010/main" val="361882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3493-E526-C904-28B8-A5BE8C32CD52}"/>
              </a:ext>
            </a:extLst>
          </p:cNvPr>
          <p:cNvSpPr>
            <a:spLocks noGrp="1"/>
          </p:cNvSpPr>
          <p:nvPr>
            <p:ph type="title"/>
          </p:nvPr>
        </p:nvSpPr>
        <p:spPr>
          <a:xfrm>
            <a:off x="5297762" y="329184"/>
            <a:ext cx="6251110" cy="1783080"/>
          </a:xfrm>
        </p:spPr>
        <p:txBody>
          <a:bodyPr anchor="b">
            <a:normAutofit/>
          </a:bodyPr>
          <a:lstStyle/>
          <a:p>
            <a:r>
              <a:rPr lang="en-US" sz="5400"/>
              <a:t>METRICS Goals</a:t>
            </a:r>
          </a:p>
        </p:txBody>
      </p:sp>
      <p:pic>
        <p:nvPicPr>
          <p:cNvPr id="5" name="Picture 4" descr="Digital financial graph">
            <a:extLst>
              <a:ext uri="{FF2B5EF4-FFF2-40B4-BE49-F238E27FC236}">
                <a16:creationId xmlns:a16="http://schemas.microsoft.com/office/drawing/2014/main" id="{6B475958-73C0-9C1D-26E2-7E9593635EB6}"/>
              </a:ext>
            </a:extLst>
          </p:cNvPr>
          <p:cNvPicPr>
            <a:picLocks noChangeAspect="1"/>
          </p:cNvPicPr>
          <p:nvPr/>
        </p:nvPicPr>
        <p:blipFill>
          <a:blip r:embed="rId3"/>
          <a:srcRect l="30899" r="3089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39D25874-E980-360C-3FA9-997A8F136DD1}"/>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514350" indent="-514350">
              <a:buFont typeface="+mj-lt"/>
              <a:buAutoNum type="arabicPeriod"/>
            </a:pPr>
            <a:r>
              <a:rPr lang="en-US" sz="2000"/>
              <a:t>Provide technical assistance to MHSP and SBMH grantees via a tiered approach</a:t>
            </a:r>
          </a:p>
          <a:p>
            <a:pPr marL="514350" indent="-514350">
              <a:buFont typeface="+mj-lt"/>
              <a:buAutoNum type="arabicPeriod"/>
            </a:pPr>
            <a:r>
              <a:rPr lang="en-US" sz="2000"/>
              <a:t>Disseminate resources related to the recruitment, </a:t>
            </a:r>
            <a:r>
              <a:rPr lang="en-US" sz="2000" b="1"/>
              <a:t>RETENTION,</a:t>
            </a:r>
            <a:r>
              <a:rPr lang="en-US" sz="2000"/>
              <a:t> training, supervision, and credentialing of SMH practitioners</a:t>
            </a:r>
            <a:endParaRPr lang="en-US" sz="2000">
              <a:cs typeface="Calibri"/>
            </a:endParaRPr>
          </a:p>
          <a:p>
            <a:pPr marL="514350" indent="-514350">
              <a:buFont typeface="+mj-lt"/>
              <a:buAutoNum type="arabicPeriod"/>
            </a:pPr>
            <a:r>
              <a:rPr lang="en-US" sz="2000"/>
              <a:t>Support grantees in collecting, analyzing, and reporting performance data</a:t>
            </a:r>
            <a:endParaRPr lang="en-US" sz="2000">
              <a:cs typeface="Calibri"/>
            </a:endParaRPr>
          </a:p>
          <a:p>
            <a:pPr marL="514350" indent="-514350">
              <a:buFont typeface="+mj-lt"/>
              <a:buAutoNum type="arabicPeriod"/>
            </a:pPr>
            <a:r>
              <a:rPr lang="en-US" sz="2000"/>
              <a:t>Evaluate performance data to identify successes, challenges, and noteworthy trends across grant programs</a:t>
            </a:r>
            <a:endParaRPr lang="en-US" sz="2000">
              <a:cs typeface="Calibri"/>
            </a:endParaRPr>
          </a:p>
        </p:txBody>
      </p:sp>
      <p:pic>
        <p:nvPicPr>
          <p:cNvPr id="4" name="Picture 3">
            <a:extLst>
              <a:ext uri="{FF2B5EF4-FFF2-40B4-BE49-F238E27FC236}">
                <a16:creationId xmlns:a16="http://schemas.microsoft.com/office/drawing/2014/main" id="{5BEBAB35-72BB-7E67-E571-F3D32E640620}"/>
              </a:ext>
            </a:extLst>
          </p:cNvPr>
          <p:cNvPicPr>
            <a:picLocks noChangeAspect="1"/>
          </p:cNvPicPr>
          <p:nvPr/>
        </p:nvPicPr>
        <p:blipFill>
          <a:blip r:embed="rId4"/>
          <a:stretch>
            <a:fillRect/>
          </a:stretch>
        </p:blipFill>
        <p:spPr>
          <a:xfrm>
            <a:off x="10029216" y="6325373"/>
            <a:ext cx="1976513" cy="345890"/>
          </a:xfrm>
          <a:prstGeom prst="rect">
            <a:avLst/>
          </a:prstGeom>
        </p:spPr>
      </p:pic>
    </p:spTree>
    <p:extLst>
      <p:ext uri="{BB962C8B-B14F-4D97-AF65-F5344CB8AC3E}">
        <p14:creationId xmlns:p14="http://schemas.microsoft.com/office/powerpoint/2010/main" val="321876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DA94-5608-1B23-A2EB-44EE9D05793C}"/>
              </a:ext>
            </a:extLst>
          </p:cNvPr>
          <p:cNvSpPr/>
          <p:nvPr/>
        </p:nvSpPr>
        <p:spPr>
          <a:xfrm>
            <a:off x="0" y="0"/>
            <a:ext cx="5181600" cy="6858000"/>
          </a:xfrm>
          <a:prstGeom prst="rect">
            <a:avLst/>
          </a:prstGeom>
          <a:solidFill>
            <a:srgbClr val="11376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CEE82A-508E-2AC1-3EA1-0BB33887BC88}"/>
              </a:ext>
            </a:extLst>
          </p:cNvPr>
          <p:cNvSpPr txBox="1"/>
          <p:nvPr/>
        </p:nvSpPr>
        <p:spPr>
          <a:xfrm>
            <a:off x="1119188" y="1817388"/>
            <a:ext cx="3334258" cy="1200329"/>
          </a:xfrm>
          <a:prstGeom prst="rect">
            <a:avLst/>
          </a:prstGeom>
          <a:noFill/>
        </p:spPr>
        <p:txBody>
          <a:bodyPr wrap="square" rtlCol="0">
            <a:spAutoFit/>
          </a:bodyPr>
          <a:lstStyle/>
          <a:p>
            <a:pPr algn="ctr"/>
            <a:r>
              <a:rPr lang="en-US" sz="2400" b="1">
                <a:solidFill>
                  <a:schemeClr val="bg1"/>
                </a:solidFill>
                <a:latin typeface="Hubballi" panose="02000000000000000000" pitchFamily="2" charset="77"/>
              </a:rPr>
              <a:t>Mental Health Service Professional Demonstration Grantees</a:t>
            </a:r>
            <a:endParaRPr lang="en-US" sz="2400" b="1">
              <a:solidFill>
                <a:schemeClr val="bg1"/>
              </a:solidFill>
              <a:effectLst/>
              <a:latin typeface="Hubballi" panose="02000000000000000000" pitchFamily="2" charset="77"/>
            </a:endParaRPr>
          </a:p>
        </p:txBody>
      </p:sp>
      <p:sp>
        <p:nvSpPr>
          <p:cNvPr id="3" name="TextBox 2">
            <a:extLst>
              <a:ext uri="{FF2B5EF4-FFF2-40B4-BE49-F238E27FC236}">
                <a16:creationId xmlns:a16="http://schemas.microsoft.com/office/drawing/2014/main" id="{9E4439E5-372E-7AA7-EA4D-FD490AF2F394}"/>
              </a:ext>
            </a:extLst>
          </p:cNvPr>
          <p:cNvSpPr txBox="1"/>
          <p:nvPr/>
        </p:nvSpPr>
        <p:spPr>
          <a:xfrm>
            <a:off x="1323466" y="727122"/>
            <a:ext cx="2534668" cy="646331"/>
          </a:xfrm>
          <a:prstGeom prst="rect">
            <a:avLst/>
          </a:prstGeom>
          <a:noFill/>
        </p:spPr>
        <p:txBody>
          <a:bodyPr wrap="none" rtlCol="0">
            <a:spAutoFit/>
          </a:bodyPr>
          <a:lstStyle/>
          <a:p>
            <a:pPr algn="ctr"/>
            <a:r>
              <a:rPr lang="en-US" sz="3600">
                <a:solidFill>
                  <a:schemeClr val="bg1"/>
                </a:solidFill>
                <a:latin typeface="Century Gothic" panose="020B0502020202020204" pitchFamily="34" charset="0"/>
              </a:rPr>
              <a:t>WELCOME</a:t>
            </a:r>
          </a:p>
        </p:txBody>
      </p:sp>
      <p:sp>
        <p:nvSpPr>
          <p:cNvPr id="6" name="TextBox 5">
            <a:extLst>
              <a:ext uri="{FF2B5EF4-FFF2-40B4-BE49-F238E27FC236}">
                <a16:creationId xmlns:a16="http://schemas.microsoft.com/office/drawing/2014/main" id="{04D2BDFF-7125-DE6E-45F6-D869A600180B}"/>
              </a:ext>
            </a:extLst>
          </p:cNvPr>
          <p:cNvSpPr txBox="1"/>
          <p:nvPr/>
        </p:nvSpPr>
        <p:spPr>
          <a:xfrm>
            <a:off x="1230604" y="3977652"/>
            <a:ext cx="3111426" cy="1200329"/>
          </a:xfrm>
          <a:prstGeom prst="rect">
            <a:avLst/>
          </a:prstGeom>
          <a:noFill/>
        </p:spPr>
        <p:txBody>
          <a:bodyPr wrap="square" rtlCol="0">
            <a:spAutoFit/>
          </a:bodyPr>
          <a:lstStyle/>
          <a:p>
            <a:pPr algn="ctr"/>
            <a:r>
              <a:rPr lang="en-US" sz="2400" b="1">
                <a:solidFill>
                  <a:schemeClr val="bg1"/>
                </a:solidFill>
                <a:latin typeface="Hubballi" panose="02000000000000000000" pitchFamily="2" charset="77"/>
              </a:rPr>
              <a:t>School Based Mental Health Services Grantees</a:t>
            </a:r>
            <a:endParaRPr lang="en-US" sz="2400" b="1">
              <a:solidFill>
                <a:schemeClr val="bg1"/>
              </a:solidFill>
              <a:effectLst/>
              <a:latin typeface="Hubballi" panose="02000000000000000000" pitchFamily="2" charset="77"/>
            </a:endParaRPr>
          </a:p>
        </p:txBody>
      </p:sp>
      <p:pic>
        <p:nvPicPr>
          <p:cNvPr id="18" name="Picture 17" descr="A logo of a company&#10;&#10;Description automatically generated">
            <a:extLst>
              <a:ext uri="{FF2B5EF4-FFF2-40B4-BE49-F238E27FC236}">
                <a16:creationId xmlns:a16="http://schemas.microsoft.com/office/drawing/2014/main" id="{EC7CE78C-C13E-1942-A62D-671B5207147E}"/>
              </a:ext>
            </a:extLst>
          </p:cNvPr>
          <p:cNvPicPr>
            <a:picLocks noChangeAspect="1"/>
          </p:cNvPicPr>
          <p:nvPr/>
        </p:nvPicPr>
        <p:blipFill>
          <a:blip r:embed="rId3"/>
          <a:stretch>
            <a:fillRect/>
          </a:stretch>
        </p:blipFill>
        <p:spPr>
          <a:xfrm>
            <a:off x="9920614" y="6020310"/>
            <a:ext cx="863600" cy="863600"/>
          </a:xfrm>
          <a:prstGeom prst="rect">
            <a:avLst/>
          </a:prstGeom>
        </p:spPr>
      </p:pic>
      <p:sp>
        <p:nvSpPr>
          <p:cNvPr id="7" name="TextBox 6">
            <a:extLst>
              <a:ext uri="{FF2B5EF4-FFF2-40B4-BE49-F238E27FC236}">
                <a16:creationId xmlns:a16="http://schemas.microsoft.com/office/drawing/2014/main" id="{13FE9D3B-5DD7-BD49-A9D4-653C9889F916}"/>
              </a:ext>
            </a:extLst>
          </p:cNvPr>
          <p:cNvSpPr txBox="1"/>
          <p:nvPr/>
        </p:nvSpPr>
        <p:spPr>
          <a:xfrm>
            <a:off x="6430961" y="1682469"/>
            <a:ext cx="5229403" cy="2123658"/>
          </a:xfrm>
          <a:prstGeom prst="rect">
            <a:avLst/>
          </a:prstGeom>
          <a:noFill/>
        </p:spPr>
        <p:txBody>
          <a:bodyPr wrap="square" lIns="91440" tIns="45720" rIns="91440" bIns="45720" rtlCol="0" anchor="t">
            <a:spAutoFit/>
          </a:bodyPr>
          <a:lstStyle/>
          <a:p>
            <a:pPr algn="ctr"/>
            <a:r>
              <a:rPr lang="en-US" sz="4400" dirty="0"/>
              <a:t>How do we RETAIN our Mental Health Service Providers?</a:t>
            </a:r>
            <a:endParaRPr lang="en-US" sz="4400" dirty="0">
              <a:ea typeface="Calibri"/>
              <a:cs typeface="Calibri"/>
            </a:endParaRPr>
          </a:p>
        </p:txBody>
      </p:sp>
    </p:spTree>
    <p:extLst>
      <p:ext uri="{BB962C8B-B14F-4D97-AF65-F5344CB8AC3E}">
        <p14:creationId xmlns:p14="http://schemas.microsoft.com/office/powerpoint/2010/main" val="290497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1D8A2-1B9F-C9B7-9C83-8E82FAE81708}"/>
              </a:ext>
            </a:extLst>
          </p:cNvPr>
          <p:cNvSpPr>
            <a:spLocks noGrp="1"/>
          </p:cNvSpPr>
          <p:nvPr>
            <p:ph type="title"/>
          </p:nvPr>
        </p:nvSpPr>
        <p:spPr>
          <a:xfrm>
            <a:off x="621792" y="952816"/>
            <a:ext cx="3143981" cy="4526280"/>
          </a:xfrm>
        </p:spPr>
        <p:txBody>
          <a:bodyPr>
            <a:normAutofit/>
          </a:bodyPr>
          <a:lstStyle/>
          <a:p>
            <a:r>
              <a:rPr lang="en-US" sz="4000" dirty="0">
                <a:cs typeface="Calibri Light"/>
              </a:rPr>
              <a:t>Important Reminders:</a:t>
            </a:r>
            <a:br>
              <a:rPr lang="en-US" sz="4000" dirty="0">
                <a:ea typeface="Calibri Light"/>
                <a:cs typeface="Calibri Light"/>
              </a:rPr>
            </a:br>
            <a:br>
              <a:rPr lang="en-US" sz="4000" dirty="0">
                <a:ea typeface="Calibri Light"/>
                <a:cs typeface="Calibri Light"/>
              </a:rPr>
            </a:br>
            <a:r>
              <a:rPr lang="en-US" sz="4000" dirty="0">
                <a:ea typeface="Calibri Light"/>
                <a:cs typeface="Calibri Light"/>
              </a:rPr>
              <a:t>Be Intentional</a:t>
            </a:r>
          </a:p>
        </p:txBody>
      </p:sp>
      <p:sp>
        <p:nvSpPr>
          <p:cNvPr id="27" name="Rectangle 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A logo of a company&#10;&#10;Description automatically generated">
            <a:extLst>
              <a:ext uri="{FF2B5EF4-FFF2-40B4-BE49-F238E27FC236}">
                <a16:creationId xmlns:a16="http://schemas.microsoft.com/office/drawing/2014/main" id="{2E52AE44-E522-9DB9-C117-B297170D5809}"/>
              </a:ext>
            </a:extLst>
          </p:cNvPr>
          <p:cNvPicPr>
            <a:picLocks noChangeAspect="1"/>
          </p:cNvPicPr>
          <p:nvPr/>
        </p:nvPicPr>
        <p:blipFill>
          <a:blip r:embed="rId3"/>
          <a:stretch>
            <a:fillRect/>
          </a:stretch>
        </p:blipFill>
        <p:spPr>
          <a:xfrm>
            <a:off x="9920614" y="5999290"/>
            <a:ext cx="863600" cy="863600"/>
          </a:xfrm>
          <a:prstGeom prst="rect">
            <a:avLst/>
          </a:prstGeom>
        </p:spPr>
      </p:pic>
      <p:graphicFrame>
        <p:nvGraphicFramePr>
          <p:cNvPr id="15" name="Content Placeholder 14">
            <a:extLst>
              <a:ext uri="{FF2B5EF4-FFF2-40B4-BE49-F238E27FC236}">
                <a16:creationId xmlns:a16="http://schemas.microsoft.com/office/drawing/2014/main" id="{5806A93B-F080-B705-02F6-9556A899BE85}"/>
              </a:ext>
            </a:extLst>
          </p:cNvPr>
          <p:cNvGraphicFramePr>
            <a:graphicFrameLocks noGrp="1"/>
          </p:cNvGraphicFramePr>
          <p:nvPr>
            <p:ph idx="1"/>
            <p:extLst>
              <p:ext uri="{D42A27DB-BD31-4B8C-83A1-F6EECF244321}">
                <p14:modId xmlns:p14="http://schemas.microsoft.com/office/powerpoint/2010/main" val="2763759726"/>
              </p:ext>
            </p:extLst>
          </p:nvPr>
        </p:nvGraphicFramePr>
        <p:xfrm>
          <a:off x="4390820" y="1258013"/>
          <a:ext cx="7366519"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310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3BBC-EF57-32BA-22C0-9043CEAEE793}"/>
              </a:ext>
            </a:extLst>
          </p:cNvPr>
          <p:cNvSpPr>
            <a:spLocks noGrp="1"/>
          </p:cNvSpPr>
          <p:nvPr>
            <p:ph type="title"/>
          </p:nvPr>
        </p:nvSpPr>
        <p:spPr/>
        <p:txBody>
          <a:bodyPr/>
          <a:lstStyle/>
          <a:p>
            <a:r>
              <a:rPr lang="en-US" dirty="0">
                <a:cs typeface="Calibri Light"/>
              </a:rPr>
              <a:t>Retention Data</a:t>
            </a:r>
            <a:endParaRPr lang="en-US" dirty="0"/>
          </a:p>
        </p:txBody>
      </p:sp>
      <p:sp>
        <p:nvSpPr>
          <p:cNvPr id="3" name="Content Placeholder 2">
            <a:extLst>
              <a:ext uri="{FF2B5EF4-FFF2-40B4-BE49-F238E27FC236}">
                <a16:creationId xmlns:a16="http://schemas.microsoft.com/office/drawing/2014/main" id="{E11F3DB4-1CED-EF57-97D2-6ED1233B049B}"/>
              </a:ext>
            </a:extLst>
          </p:cNvPr>
          <p:cNvSpPr>
            <a:spLocks noGrp="1"/>
          </p:cNvSpPr>
          <p:nvPr>
            <p:ph idx="1"/>
          </p:nvPr>
        </p:nvSpPr>
        <p:spPr/>
        <p:txBody>
          <a:bodyPr vert="horz" lIns="91440" tIns="45720" rIns="91440" bIns="45720" rtlCol="0" anchor="t">
            <a:normAutofit/>
          </a:bodyPr>
          <a:lstStyle/>
          <a:p>
            <a:endParaRPr lang="en-US" dirty="0">
              <a:cs typeface="Calibri"/>
            </a:endParaRPr>
          </a:p>
          <a:p>
            <a:r>
              <a:rPr lang="en-US" dirty="0">
                <a:cs typeface="Calibri"/>
              </a:rPr>
              <a:t>Within the first two years...</a:t>
            </a:r>
          </a:p>
          <a:p>
            <a:endParaRPr lang="en-US" dirty="0">
              <a:ea typeface="Calibri" panose="020F0502020204030204"/>
              <a:cs typeface="Calibri"/>
            </a:endParaRPr>
          </a:p>
          <a:p>
            <a:pPr lvl="1"/>
            <a:r>
              <a:rPr lang="en-US" dirty="0">
                <a:cs typeface="Calibri"/>
              </a:rPr>
              <a:t>59% of school counselors leave their position</a:t>
            </a:r>
            <a:endParaRPr lang="en-US" dirty="0">
              <a:ea typeface="Calibri"/>
              <a:cs typeface="Calibri"/>
            </a:endParaRPr>
          </a:p>
          <a:p>
            <a:endParaRPr lang="en-US" dirty="0">
              <a:ea typeface="Calibri"/>
              <a:cs typeface="Calibri"/>
            </a:endParaRPr>
          </a:p>
          <a:p>
            <a:pPr lvl="1"/>
            <a:r>
              <a:rPr lang="en-US" dirty="0">
                <a:ea typeface="Calibri"/>
                <a:cs typeface="Calibri"/>
              </a:rPr>
              <a:t>49% of school social workers </a:t>
            </a:r>
            <a:r>
              <a:rPr lang="en-US" dirty="0">
                <a:ea typeface="+mn-lt"/>
                <a:cs typeface="+mn-lt"/>
              </a:rPr>
              <a:t>leave their position</a:t>
            </a:r>
          </a:p>
          <a:p>
            <a:endParaRPr lang="en-US" dirty="0">
              <a:ea typeface="Calibri"/>
              <a:cs typeface="Calibri"/>
            </a:endParaRPr>
          </a:p>
          <a:p>
            <a:pPr lvl="1"/>
            <a:r>
              <a:rPr lang="en-US" dirty="0">
                <a:ea typeface="Calibri"/>
                <a:cs typeface="Calibri"/>
              </a:rPr>
              <a:t>50% of school psychologists </a:t>
            </a:r>
            <a:r>
              <a:rPr lang="en-US" dirty="0">
                <a:ea typeface="+mn-lt"/>
                <a:cs typeface="+mn-lt"/>
              </a:rPr>
              <a:t>leave their position</a:t>
            </a:r>
          </a:p>
          <a:p>
            <a:pPr lvl="1"/>
            <a:endParaRPr lang="en-US" dirty="0">
              <a:ea typeface="Calibri"/>
              <a:cs typeface="Calibri"/>
            </a:endParaRPr>
          </a:p>
          <a:p>
            <a:pPr lvl="1"/>
            <a:endParaRPr lang="en-US" dirty="0">
              <a:ea typeface="Calibri"/>
              <a:cs typeface="Calibri"/>
            </a:endParaRPr>
          </a:p>
        </p:txBody>
      </p:sp>
      <p:pic>
        <p:nvPicPr>
          <p:cNvPr id="4" name="Picture 3">
            <a:extLst>
              <a:ext uri="{FF2B5EF4-FFF2-40B4-BE49-F238E27FC236}">
                <a16:creationId xmlns:a16="http://schemas.microsoft.com/office/drawing/2014/main" id="{E4BE6223-EB35-4D45-C042-412BCF7E2D0C}"/>
              </a:ext>
            </a:extLst>
          </p:cNvPr>
          <p:cNvPicPr>
            <a:picLocks noChangeAspect="1"/>
          </p:cNvPicPr>
          <p:nvPr/>
        </p:nvPicPr>
        <p:blipFill>
          <a:blip r:embed="rId3"/>
          <a:stretch>
            <a:fillRect/>
          </a:stretch>
        </p:blipFill>
        <p:spPr>
          <a:xfrm>
            <a:off x="8490092" y="6056026"/>
            <a:ext cx="3515638" cy="615237"/>
          </a:xfrm>
          <a:prstGeom prst="rect">
            <a:avLst/>
          </a:prstGeom>
        </p:spPr>
      </p:pic>
    </p:spTree>
    <p:extLst>
      <p:ext uri="{BB962C8B-B14F-4D97-AF65-F5344CB8AC3E}">
        <p14:creationId xmlns:p14="http://schemas.microsoft.com/office/powerpoint/2010/main" val="337217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EDCC5D-8B8A-40DB-BE90-A3AA27C6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6" name="Rectangle 1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D31F0-960B-78EF-C2BC-B1FA749614C9}"/>
              </a:ext>
            </a:extLst>
          </p:cNvPr>
          <p:cNvSpPr>
            <a:spLocks noGrp="1"/>
          </p:cNvSpPr>
          <p:nvPr>
            <p:ph type="title"/>
          </p:nvPr>
        </p:nvSpPr>
        <p:spPr>
          <a:xfrm>
            <a:off x="1504432" y="73168"/>
            <a:ext cx="9849751" cy="900685"/>
          </a:xfrm>
        </p:spPr>
        <p:txBody>
          <a:bodyPr anchor="b">
            <a:normAutofit/>
          </a:bodyPr>
          <a:lstStyle/>
          <a:p>
            <a:r>
              <a:rPr lang="en-US" b="1" dirty="0">
                <a:cs typeface="Calibri Light"/>
              </a:rPr>
              <a:t>Reasons for Leaving the Field</a:t>
            </a:r>
            <a:endParaRPr lang="en-US" b="1" dirty="0">
              <a:ea typeface="Calibri Light"/>
              <a:cs typeface="Calibri Light"/>
            </a:endParaRPr>
          </a:p>
        </p:txBody>
      </p:sp>
      <p:graphicFrame>
        <p:nvGraphicFramePr>
          <p:cNvPr id="4" name="Content Placeholder 3">
            <a:extLst>
              <a:ext uri="{FF2B5EF4-FFF2-40B4-BE49-F238E27FC236}">
                <a16:creationId xmlns:a16="http://schemas.microsoft.com/office/drawing/2014/main" id="{8D87B057-B12A-D71D-FB09-44053BD6BDAB}"/>
              </a:ext>
            </a:extLst>
          </p:cNvPr>
          <p:cNvGraphicFramePr>
            <a:graphicFrameLocks noGrp="1"/>
          </p:cNvGraphicFramePr>
          <p:nvPr>
            <p:ph idx="1"/>
            <p:extLst>
              <p:ext uri="{D42A27DB-BD31-4B8C-83A1-F6EECF244321}">
                <p14:modId xmlns:p14="http://schemas.microsoft.com/office/powerpoint/2010/main" val="2250900457"/>
              </p:ext>
            </p:extLst>
          </p:nvPr>
        </p:nvGraphicFramePr>
        <p:xfrm>
          <a:off x="1020740" y="1265519"/>
          <a:ext cx="10421363" cy="4683818"/>
        </p:xfrm>
        <a:graphic>
          <a:graphicData uri="http://schemas.openxmlformats.org/drawingml/2006/table">
            <a:tbl>
              <a:tblPr firstRow="1" bandRow="1">
                <a:tableStyleId>{6E25E649-3F16-4E02-A733-19D2CDBF48F0}</a:tableStyleId>
              </a:tblPr>
              <a:tblGrid>
                <a:gridCol w="5218626">
                  <a:extLst>
                    <a:ext uri="{9D8B030D-6E8A-4147-A177-3AD203B41FA5}">
                      <a16:colId xmlns:a16="http://schemas.microsoft.com/office/drawing/2014/main" val="2800820450"/>
                    </a:ext>
                  </a:extLst>
                </a:gridCol>
                <a:gridCol w="5202737">
                  <a:extLst>
                    <a:ext uri="{9D8B030D-6E8A-4147-A177-3AD203B41FA5}">
                      <a16:colId xmlns:a16="http://schemas.microsoft.com/office/drawing/2014/main" val="438571823"/>
                    </a:ext>
                  </a:extLst>
                </a:gridCol>
              </a:tblGrid>
              <a:tr h="570037">
                <a:tc>
                  <a:txBody>
                    <a:bodyPr/>
                    <a:lstStyle/>
                    <a:p>
                      <a:r>
                        <a:rPr lang="en-US" sz="2100" dirty="0"/>
                        <a:t>TRAINING PROGRAMS</a:t>
                      </a:r>
                    </a:p>
                  </a:txBody>
                  <a:tcPr marL="78307" marR="78307" marT="39153" marB="39153"/>
                </a:tc>
                <a:tc>
                  <a:txBody>
                    <a:bodyPr/>
                    <a:lstStyle/>
                    <a:p>
                      <a:r>
                        <a:rPr lang="en-US" sz="2100" b="1" dirty="0"/>
                        <a:t>PROFESSIONAL POSITIONS</a:t>
                      </a:r>
                    </a:p>
                  </a:txBody>
                  <a:tcPr marL="78307" marR="78307" marT="39153" marB="39153"/>
                </a:tc>
                <a:extLst>
                  <a:ext uri="{0D108BD9-81ED-4DB2-BD59-A6C34878D82A}">
                    <a16:rowId xmlns:a16="http://schemas.microsoft.com/office/drawing/2014/main" val="4042306389"/>
                  </a:ext>
                </a:extLst>
              </a:tr>
              <a:tr h="898838">
                <a:tc>
                  <a:txBody>
                    <a:bodyPr/>
                    <a:lstStyle/>
                    <a:p>
                      <a:pPr lvl="0">
                        <a:buNone/>
                      </a:pPr>
                      <a:r>
                        <a:rPr lang="en-US" sz="1800" b="1" u="none" strike="noStrike" noProof="0" dirty="0">
                          <a:solidFill>
                            <a:schemeClr val="tx1"/>
                          </a:solidFill>
                        </a:rPr>
                        <a:t>Misalignment with Career Objectives</a:t>
                      </a:r>
                    </a:p>
                    <a:p>
                      <a:pPr lvl="0">
                        <a:buNone/>
                      </a:pPr>
                      <a:endParaRPr lang="en-US" sz="1800" b="0" i="1" u="none" strike="noStrike" noProof="0" dirty="0">
                        <a:solidFill>
                          <a:schemeClr val="tx1"/>
                        </a:solidFill>
                      </a:endParaRPr>
                    </a:p>
                    <a:p>
                      <a:pPr lvl="0">
                        <a:buNone/>
                      </a:pPr>
                      <a:r>
                        <a:rPr lang="en-US" sz="1800" b="0" i="1" u="none" strike="noStrike" noProof="0" dirty="0">
                          <a:solidFill>
                            <a:schemeClr val="tx1"/>
                          </a:solidFill>
                        </a:rPr>
                        <a:t>"I didn't know what I was getting myself into"</a:t>
                      </a:r>
                      <a:endParaRPr lang="en-US" sz="1800" b="0" i="1" dirty="0">
                        <a:solidFill>
                          <a:schemeClr val="tx1"/>
                        </a:solidFill>
                      </a:endParaRPr>
                    </a:p>
                  </a:txBody>
                  <a:tcPr marL="78307" marR="78307" marT="39153" marB="39153"/>
                </a:tc>
                <a:tc>
                  <a:txBody>
                    <a:bodyPr/>
                    <a:lstStyle/>
                    <a:p>
                      <a:pPr lvl="0">
                        <a:buNone/>
                      </a:pPr>
                      <a:r>
                        <a:rPr lang="en-US" sz="1800" b="1" u="none" strike="noStrike" noProof="0" dirty="0">
                          <a:solidFill>
                            <a:schemeClr val="tx1"/>
                          </a:solidFill>
                        </a:rPr>
                        <a:t>Occupational Stress &amp; Burnout </a:t>
                      </a:r>
                      <a:endParaRPr lang="en-US" sz="1800" b="1" u="none" strike="noStrike" noProof="0">
                        <a:solidFill>
                          <a:schemeClr val="tx1"/>
                        </a:solidFill>
                      </a:endParaRPr>
                    </a:p>
                    <a:p>
                      <a:pPr lvl="0">
                        <a:buNone/>
                      </a:pPr>
                      <a:endParaRPr lang="en-US" sz="1800" b="0" u="none" strike="noStrike" noProof="0">
                        <a:solidFill>
                          <a:schemeClr val="tx1"/>
                        </a:solidFill>
                      </a:endParaRPr>
                    </a:p>
                    <a:p>
                      <a:pPr lvl="0">
                        <a:buNone/>
                      </a:pPr>
                      <a:r>
                        <a:rPr lang="en-US" sz="1800" b="0" i="1" u="none" strike="noStrike" noProof="0" dirty="0">
                          <a:solidFill>
                            <a:schemeClr val="tx1"/>
                          </a:solidFill>
                        </a:rPr>
                        <a:t>"Wow, this job is stressful! I need more time in a day!"</a:t>
                      </a:r>
                      <a:endParaRPr lang="en-US" sz="1800" b="0" i="1" dirty="0">
                        <a:solidFill>
                          <a:schemeClr val="tx1"/>
                        </a:solidFill>
                      </a:endParaRPr>
                    </a:p>
                  </a:txBody>
                  <a:tcPr marL="78307" marR="78307" marT="39153" marB="39153"/>
                </a:tc>
                <a:extLst>
                  <a:ext uri="{0D108BD9-81ED-4DB2-BD59-A6C34878D82A}">
                    <a16:rowId xmlns:a16="http://schemas.microsoft.com/office/drawing/2014/main" val="1253738502"/>
                  </a:ext>
                </a:extLst>
              </a:tr>
              <a:tr h="939084">
                <a:tc>
                  <a:txBody>
                    <a:bodyPr/>
                    <a:lstStyle/>
                    <a:p>
                      <a:pPr lvl="0">
                        <a:buNone/>
                      </a:pPr>
                      <a:r>
                        <a:rPr lang="en-US" sz="1800" b="1" u="none" strike="noStrike" noProof="0" dirty="0">
                          <a:solidFill>
                            <a:srgbClr val="000000"/>
                          </a:solidFill>
                        </a:rPr>
                        <a:t>Lack of Belonging &amp; Community</a:t>
                      </a:r>
                    </a:p>
                    <a:p>
                      <a:pPr lvl="0">
                        <a:buNone/>
                      </a:pPr>
                      <a:endParaRPr lang="en-US" sz="1800" b="0" u="none" strike="noStrike" noProof="0">
                        <a:solidFill>
                          <a:srgbClr val="000000"/>
                        </a:solidFill>
                      </a:endParaRPr>
                    </a:p>
                    <a:p>
                      <a:pPr lvl="0">
                        <a:buNone/>
                      </a:pPr>
                      <a:r>
                        <a:rPr lang="en-US" sz="1800" b="0" i="1" u="none" strike="noStrike" noProof="0" dirty="0">
                          <a:solidFill>
                            <a:srgbClr val="000000"/>
                          </a:solidFill>
                        </a:rPr>
                        <a:t>"I don't fit in here."</a:t>
                      </a:r>
                      <a:endParaRPr lang="en-US" sz="1800" i="1" dirty="0"/>
                    </a:p>
                  </a:txBody>
                  <a:tcPr marL="78307" marR="78307" marT="39153" marB="39153"/>
                </a:tc>
                <a:tc>
                  <a:txBody>
                    <a:bodyPr/>
                    <a:lstStyle/>
                    <a:p>
                      <a:r>
                        <a:rPr lang="en-US" sz="1800" b="1" dirty="0"/>
                        <a:t>Lack of Supervision &amp; Organizational Support</a:t>
                      </a:r>
                    </a:p>
                    <a:p>
                      <a:pPr lvl="0">
                        <a:buNone/>
                      </a:pPr>
                      <a:endParaRPr lang="en-US" sz="1800"/>
                    </a:p>
                    <a:p>
                      <a:pPr lvl="0">
                        <a:buNone/>
                      </a:pPr>
                      <a:r>
                        <a:rPr lang="en-US" sz="1800" i="1" dirty="0"/>
                        <a:t>"I need help. I'm all on my own. No one values me."</a:t>
                      </a:r>
                    </a:p>
                  </a:txBody>
                  <a:tcPr marL="78307" marR="78307" marT="39153" marB="39153"/>
                </a:tc>
                <a:extLst>
                  <a:ext uri="{0D108BD9-81ED-4DB2-BD59-A6C34878D82A}">
                    <a16:rowId xmlns:a16="http://schemas.microsoft.com/office/drawing/2014/main" val="2042070453"/>
                  </a:ext>
                </a:extLst>
              </a:tr>
              <a:tr h="1097847">
                <a:tc>
                  <a:txBody>
                    <a:bodyPr/>
                    <a:lstStyle/>
                    <a:p>
                      <a:pPr lvl="0">
                        <a:buNone/>
                      </a:pPr>
                      <a:r>
                        <a:rPr lang="en-US" sz="1800" b="1" u="none" strike="noStrike" noProof="0" dirty="0">
                          <a:solidFill>
                            <a:srgbClr val="000000"/>
                          </a:solidFill>
                        </a:rPr>
                        <a:t>Financial Stressors</a:t>
                      </a:r>
                    </a:p>
                    <a:p>
                      <a:pPr lvl="0">
                        <a:buNone/>
                      </a:pPr>
                      <a:endParaRPr lang="en-US" sz="1800" b="0" u="none" strike="noStrike" noProof="0">
                        <a:solidFill>
                          <a:srgbClr val="000000"/>
                        </a:solidFill>
                      </a:endParaRPr>
                    </a:p>
                    <a:p>
                      <a:pPr lvl="0">
                        <a:buNone/>
                      </a:pPr>
                      <a:r>
                        <a:rPr lang="en-US" sz="1800" b="0" i="1" u="none" strike="noStrike" noProof="0" dirty="0">
                          <a:solidFill>
                            <a:srgbClr val="000000"/>
                          </a:solidFill>
                        </a:rPr>
                        <a:t>"School is expensive."</a:t>
                      </a:r>
                      <a:endParaRPr lang="en-US" sz="1800" i="1" dirty="0"/>
                    </a:p>
                  </a:txBody>
                  <a:tcPr marL="78307" marR="78307" marT="39153" marB="39153"/>
                </a:tc>
                <a:tc>
                  <a:txBody>
                    <a:bodyPr/>
                    <a:lstStyle/>
                    <a:p>
                      <a:r>
                        <a:rPr lang="en-US" sz="1800" b="1" dirty="0"/>
                        <a:t>Financial Stressors</a:t>
                      </a:r>
                    </a:p>
                    <a:p>
                      <a:pPr lvl="0">
                        <a:buNone/>
                      </a:pPr>
                      <a:endParaRPr lang="en-US" sz="1800" i="1" dirty="0"/>
                    </a:p>
                    <a:p>
                      <a:pPr lvl="0">
                        <a:buNone/>
                      </a:pPr>
                      <a:r>
                        <a:rPr lang="en-US" sz="1800" i="1" dirty="0"/>
                        <a:t>"I could move districts or jobs and make more $."</a:t>
                      </a:r>
                    </a:p>
                  </a:txBody>
                  <a:tcPr marL="78307" marR="78307" marT="39153" marB="39153"/>
                </a:tc>
                <a:extLst>
                  <a:ext uri="{0D108BD9-81ED-4DB2-BD59-A6C34878D82A}">
                    <a16:rowId xmlns:a16="http://schemas.microsoft.com/office/drawing/2014/main" val="3820749408"/>
                  </a:ext>
                </a:extLst>
              </a:tr>
              <a:tr h="1097847">
                <a:tc>
                  <a:txBody>
                    <a:bodyPr/>
                    <a:lstStyle/>
                    <a:p>
                      <a:pPr lvl="0">
                        <a:buNone/>
                      </a:pPr>
                      <a:r>
                        <a:rPr lang="en-US" sz="1800" b="1" i="0" u="none" strike="noStrike" noProof="0" dirty="0">
                          <a:solidFill>
                            <a:srgbClr val="000000"/>
                          </a:solidFill>
                        </a:rPr>
                        <a:t>Inadequate Advising &amp; Support</a:t>
                      </a:r>
                    </a:p>
                    <a:p>
                      <a:pPr lvl="0">
                        <a:buNone/>
                      </a:pPr>
                      <a:endParaRPr lang="en-US" sz="1800" b="1" i="0" u="none" strike="noStrike" noProof="0" dirty="0">
                        <a:solidFill>
                          <a:srgbClr val="000000"/>
                        </a:solidFill>
                      </a:endParaRPr>
                    </a:p>
                    <a:p>
                      <a:pPr lvl="0">
                        <a:buNone/>
                      </a:pPr>
                      <a:r>
                        <a:rPr lang="en-US" sz="1800" b="0" i="1" u="none" strike="noStrike" noProof="0" dirty="0">
                          <a:solidFill>
                            <a:srgbClr val="000000"/>
                          </a:solidFill>
                        </a:rPr>
                        <a:t>"My advisor is barely here and barely knows I exist."</a:t>
                      </a:r>
                      <a:br>
                        <a:rPr lang="en-US" sz="1800" b="0" i="1" u="none" strike="noStrike" noProof="0" dirty="0">
                          <a:solidFill>
                            <a:srgbClr val="000000"/>
                          </a:solidFill>
                        </a:rPr>
                      </a:br>
                      <a:endParaRPr lang="en-US" sz="1800" b="0" i="1" u="none" strike="noStrike" noProof="0" dirty="0">
                        <a:solidFill>
                          <a:srgbClr val="000000"/>
                        </a:solidFill>
                      </a:endParaRPr>
                    </a:p>
                  </a:txBody>
                  <a:tcPr marL="78307" marR="78307" marT="39152" marB="39152"/>
                </a:tc>
                <a:tc>
                  <a:txBody>
                    <a:bodyPr/>
                    <a:lstStyle/>
                    <a:p>
                      <a:pPr lvl="0">
                        <a:buNone/>
                      </a:pPr>
                      <a:r>
                        <a:rPr lang="en-US" sz="1800" b="1" i="0" dirty="0"/>
                        <a:t>Administrative Pressures</a:t>
                      </a:r>
                      <a:br>
                        <a:rPr lang="en-US" sz="1800" b="1" i="0" dirty="0"/>
                      </a:br>
                      <a:br>
                        <a:rPr lang="en-US" sz="1800" b="1" i="0" dirty="0"/>
                      </a:br>
                      <a:r>
                        <a:rPr lang="en-US" sz="1800" b="0" i="1" dirty="0"/>
                        <a:t>"I keep being asked to take on more and I am afraid to say no."</a:t>
                      </a:r>
                      <a:endParaRPr lang="en-US" sz="1800" b="1" i="0" dirty="0"/>
                    </a:p>
                  </a:txBody>
                  <a:tcPr marL="78307" marR="78307" marT="39152" marB="39152"/>
                </a:tc>
                <a:extLst>
                  <a:ext uri="{0D108BD9-81ED-4DB2-BD59-A6C34878D82A}">
                    <a16:rowId xmlns:a16="http://schemas.microsoft.com/office/drawing/2014/main" val="3869151317"/>
                  </a:ext>
                </a:extLst>
              </a:tr>
            </a:tbl>
          </a:graphicData>
        </a:graphic>
      </p:graphicFrame>
    </p:spTree>
    <p:extLst>
      <p:ext uri="{BB962C8B-B14F-4D97-AF65-F5344CB8AC3E}">
        <p14:creationId xmlns:p14="http://schemas.microsoft.com/office/powerpoint/2010/main" val="2251920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3329</Words>
  <Application>Microsoft Macintosh PowerPoint</Application>
  <PresentationFormat>Widescreen</PresentationFormat>
  <Paragraphs>372</Paragraphs>
  <Slides>20</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Calibri Light</vt:lpstr>
      <vt:lpstr>Century Gothic</vt:lpstr>
      <vt:lpstr>Courier New</vt:lpstr>
      <vt:lpstr>Helvetica Neue</vt:lpstr>
      <vt:lpstr>Hubballi</vt:lpstr>
      <vt:lpstr>Libre Franklin</vt:lpstr>
      <vt:lpstr>Montserrat</vt:lpstr>
      <vt:lpstr>Wingdings</vt:lpstr>
      <vt:lpstr>Office Theme</vt:lpstr>
      <vt:lpstr>Retention of School Mental Health Professionals</vt:lpstr>
      <vt:lpstr>PowerPoint Presentation</vt:lpstr>
      <vt:lpstr>PowerPoint Presentation</vt:lpstr>
      <vt:lpstr>PowerPoint Presentation</vt:lpstr>
      <vt:lpstr>METRICS Goals</vt:lpstr>
      <vt:lpstr>PowerPoint Presentation</vt:lpstr>
      <vt:lpstr>Important Reminders:  Be Intentional</vt:lpstr>
      <vt:lpstr>Retention Data</vt:lpstr>
      <vt:lpstr>Reasons for Leaving the Field</vt:lpstr>
      <vt:lpstr>Retention Strategies </vt:lpstr>
      <vt:lpstr>and More! </vt:lpstr>
      <vt:lpstr>Retaining SMH Professionals from Diverse Backgrounds</vt:lpstr>
      <vt:lpstr>Success Stories from the Field </vt:lpstr>
      <vt:lpstr>PowerPoint Presentation</vt:lpstr>
      <vt:lpstr>PowerPoint Presentation</vt:lpstr>
      <vt:lpstr>PowerPoint Presentation</vt:lpstr>
      <vt:lpstr>Questions for Panelists</vt:lpstr>
      <vt:lpstr>Coming Soon: Professional Learning Community</vt:lpstr>
      <vt:lpstr>PowerPoint Presentation</vt:lpstr>
      <vt:lpstr> QUESTIONS?  Also, you can just reach out to us!</vt:lpstr>
    </vt:vector>
  </TitlesOfParts>
  <Company>The 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Recruitment</dc:title>
  <dc:creator>Bruhn, Allison L</dc:creator>
  <cp:lastModifiedBy>Katie Eklund</cp:lastModifiedBy>
  <cp:revision>470</cp:revision>
  <dcterms:created xsi:type="dcterms:W3CDTF">2024-01-16T20:36:11Z</dcterms:created>
  <dcterms:modified xsi:type="dcterms:W3CDTF">2024-04-18T15:50:48Z</dcterms:modified>
</cp:coreProperties>
</file>